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0" r:id="rId3"/>
    <p:sldId id="261" r:id="rId4"/>
    <p:sldId id="263" r:id="rId5"/>
    <p:sldId id="268" r:id="rId6"/>
    <p:sldId id="276" r:id="rId7"/>
    <p:sldId id="264" r:id="rId8"/>
    <p:sldId id="273" r:id="rId9"/>
    <p:sldId id="269" r:id="rId10"/>
    <p:sldId id="270" r:id="rId11"/>
    <p:sldId id="265" r:id="rId12"/>
    <p:sldId id="271" r:id="rId13"/>
    <p:sldId id="274" r:id="rId14"/>
    <p:sldId id="272" r:id="rId15"/>
    <p:sldId id="277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582" autoAdjust="0"/>
    <p:restoredTop sz="94660"/>
  </p:normalViewPr>
  <p:slideViewPr>
    <p:cSldViewPr>
      <p:cViewPr>
        <p:scale>
          <a:sx n="109" d="100"/>
          <a:sy n="109" d="100"/>
        </p:scale>
        <p:origin x="-72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A3EB-8CE8-4F08-9C44-FABE99FD6DB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ECD8-E066-4A27-BA2A-3C32BEECC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3CE7AB9-59F5-432C-9531-3232DABD938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head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oe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itle footer_Blue_6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BBC2-7C64-4214-A543-5480F80397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D270-FE31-41A3-93A7-2896B45ECCC9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D9AFD-13A9-4423-B509-54389741A201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B797-69ED-46CF-8923-0D8A4B429EF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4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F2FE-6595-42D4-9AB6-8F612672565D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6868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709988"/>
            <a:ext cx="86868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1CC5-B480-4E88-98FA-479B43AAEF8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15,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ATLAS Today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BA0-CA58-4EEE-A3FB-1CD9E0132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7620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9961-974E-45E7-A1CD-E5C47CD31855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9BDA-3599-4655-B535-F830E8909CE3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7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163C-2C9B-4DF9-924C-AC2E50C996B4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0FF3-2F69-4D3B-A0B6-6C0BA9E8B6A8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4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F8CB-1408-45D8-849D-31AEC7F19C22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2D7F-DC4B-4494-80CC-FD4E0835DA8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0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FD5F-81DF-45A0-8ADD-BB80AF61C4CF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4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0448-E793-498C-9F44-8E48787EBB0B}" type="slidenum">
              <a:rPr lang="en-US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7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lide footer_blue_646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ABBC2-7C64-4214-A543-5480F8039780}" type="slidenum">
              <a:rPr lang="en-US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32" name="Picture 7" descr="slide header_646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1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802562" cy="2247219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ATLAS Capabilities Today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000" dirty="0" smtClean="0"/>
              <a:t>May 15, 2014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854450"/>
            <a:ext cx="7519987" cy="17526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chemeClr val="bg2">
                    <a:lumMod val="10000"/>
                  </a:schemeClr>
                </a:solidFill>
              </a:rPr>
              <a:t>Richard Pardo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BBC2-7C64-4214-A543-5480F8039780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Upgrade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74" y="2133600"/>
            <a:ext cx="8412279" cy="381000"/>
          </a:xfrm>
        </p:spPr>
        <p:txBody>
          <a:bodyPr/>
          <a:lstStyle/>
          <a:p>
            <a:r>
              <a:rPr lang="en-US" dirty="0" smtClean="0"/>
              <a:t>                 June 12, 2013                                                             August 8, 2013</a:t>
            </a:r>
            <a:endParaRPr lang="en-US" dirty="0"/>
          </a:p>
        </p:txBody>
      </p:sp>
      <p:pic>
        <p:nvPicPr>
          <p:cNvPr id="8194" name="Picture 2" descr="K:\Users\zinkann\Documents\Booster Upgrade\Pictures\DeConstruction\06_12_13\DSCN01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6" b="-1367"/>
          <a:stretch/>
        </p:blipFill>
        <p:spPr bwMode="auto">
          <a:xfrm>
            <a:off x="304801" y="2743200"/>
            <a:ext cx="4467234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USERS MEETING:  ATLAS Today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 descr="K:\Users\zinkann\Documents\Booster Upgrade\Pictures\M-037_08_27_2013\DSC_00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4" r="3880"/>
          <a:stretch/>
        </p:blipFill>
        <p:spPr bwMode="auto">
          <a:xfrm>
            <a:off x="4953000" y="2773838"/>
            <a:ext cx="4023360" cy="3215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597400" y="4419600"/>
            <a:ext cx="508000" cy="228600"/>
          </a:xfrm>
          <a:prstGeom prst="rightArrow">
            <a:avLst/>
          </a:prstGeom>
          <a:solidFill>
            <a:srgbClr val="FF0000"/>
          </a:solidFill>
          <a:ln w="161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II: Center (“Booster”) Section Rebuild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November 2013                                                   January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ATLAS Today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2" descr="C:\Users\b55303\Pictures\ARRA Cryomodule\IMG_4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10680" r="12190"/>
          <a:stretch/>
        </p:blipFill>
        <p:spPr bwMode="auto">
          <a:xfrm>
            <a:off x="152400" y="1505114"/>
            <a:ext cx="4191000" cy="3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Pardo\My Documents\ATLAS\Upgrades\IntensityUpgrade\PhaseI\BoosterRedesign\ProgressPhotos\January_2014\DSCN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74071"/>
            <a:ext cx="4391526" cy="32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16401" y="2924257"/>
            <a:ext cx="508000" cy="228600"/>
          </a:xfrm>
          <a:prstGeom prst="rightArrow">
            <a:avLst/>
          </a:prstGeom>
          <a:solidFill>
            <a:srgbClr val="FF0000"/>
          </a:solidFill>
          <a:ln w="161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II: Center (“Booster”) Section Rebuild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en-US" dirty="0" smtClean="0"/>
              <a:t>                   March 2014                                                   April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ATLAS Today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122" name="Picture 2" descr="Z:\Pardo\My Documents\ATLAS\Upgrades\IntensityUpgrade\PhaseI\BoosterRedesign\ProgressPhotos\March2014\BoosterShielding_SouthWall_march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213555" cy="31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Pardo\My Documents\ATLAS\Upgrades\IntensityUpgrade\PhaseI\BoosterRedesign\ProgressPhotos\April2014\DSCN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33600"/>
            <a:ext cx="4213555" cy="31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365955" y="3485083"/>
            <a:ext cx="508000" cy="228600"/>
          </a:xfrm>
          <a:prstGeom prst="rightArrow">
            <a:avLst/>
          </a:prstGeom>
          <a:solidFill>
            <a:srgbClr val="FF0000"/>
          </a:solidFill>
          <a:ln w="161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752"/>
            <a:ext cx="8686800" cy="639762"/>
          </a:xfrm>
        </p:spPr>
        <p:txBody>
          <a:bodyPr/>
          <a:lstStyle/>
          <a:p>
            <a:r>
              <a:rPr lang="en-US" dirty="0" smtClean="0"/>
              <a:t>Facility </a:t>
            </a:r>
            <a:r>
              <a:rPr lang="en-US" dirty="0" smtClean="0"/>
              <a:t>Configuration Changes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04040"/>
                </a:solidFill>
              </a:rPr>
              <a:t>May 15, 2014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Tandem now retired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All beam lines disconnected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Beginning the process of SF</a:t>
            </a:r>
            <a:r>
              <a:rPr lang="en-US" baseline="-25000" dirty="0" smtClean="0"/>
              <a:t>6</a:t>
            </a:r>
            <a:r>
              <a:rPr lang="en-US" dirty="0" smtClean="0"/>
              <a:t> disposal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One lab interested in entire tandem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Tandem vault plans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South section for ATLAS operation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North section for ion source and Accelerator R&amp;D Development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Central section for expanded stopped beam research area</a:t>
            </a:r>
            <a:endParaRPr lang="en-US" dirty="0"/>
          </a:p>
        </p:txBody>
      </p:sp>
      <p:pic>
        <p:nvPicPr>
          <p:cNvPr id="8" name="Picture 2" descr="Atlas-plan"/>
          <p:cNvPicPr>
            <a:picLocks noChangeAspect="1" noChangeArrowheads="1"/>
          </p:cNvPicPr>
          <p:nvPr/>
        </p:nvPicPr>
        <p:blipFill rotWithShape="1">
          <a:blip r:embed="rId2" cstate="print"/>
          <a:srcRect l="-619" t="36059" r="63439" b="6007"/>
          <a:stretch/>
        </p:blipFill>
        <p:spPr bwMode="auto">
          <a:xfrm>
            <a:off x="5515716" y="3298924"/>
            <a:ext cx="301752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34615" y="4440971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C000"/>
                </a:solidFill>
                <a:latin typeface="Arial" pitchFamily="34" charset="0"/>
                <a:ea typeface="ＭＳ Ｐゴシック"/>
                <a:cs typeface="ＭＳ Ｐゴシック"/>
              </a:rPr>
              <a:t>EBIS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793303" y="5070574"/>
            <a:ext cx="596900" cy="469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H="1">
            <a:off x="7253678" y="4705449"/>
            <a:ext cx="165100" cy="54292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7863840" y="3933924"/>
            <a:ext cx="581025" cy="1485106"/>
          </a:xfrm>
          <a:prstGeom prst="rect">
            <a:avLst/>
          </a:prstGeom>
          <a:noFill/>
          <a:ln w="38100" cmpd="dbl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3836594" y="3645356"/>
            <a:ext cx="3409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</a:pPr>
            <a:r>
              <a:rPr lang="en-US" sz="1600" dirty="0">
                <a:latin typeface="Arial" pitchFamily="34" charset="0"/>
              </a:rPr>
              <a:t>New low-energy experimental </a:t>
            </a:r>
            <a:r>
              <a:rPr lang="en-US" sz="1600" dirty="0" smtClean="0">
                <a:latin typeface="Arial" pitchFamily="34" charset="0"/>
              </a:rPr>
              <a:t>area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7091752" y="3814633"/>
            <a:ext cx="942183" cy="435203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7093340" y="5305524"/>
            <a:ext cx="276225" cy="227013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6909190" y="5129312"/>
            <a:ext cx="104775" cy="10318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6904428" y="5375374"/>
            <a:ext cx="104775" cy="1047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961577" y="5061049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6721864" y="5445224"/>
            <a:ext cx="379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961577" y="5180905"/>
            <a:ext cx="1050926" cy="0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8001391" y="4168080"/>
            <a:ext cx="11112" cy="101282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001391" y="4320480"/>
            <a:ext cx="239712" cy="234156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8001391" y="3933924"/>
            <a:ext cx="239712" cy="234156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033935" y="4707036"/>
            <a:ext cx="239712" cy="234156"/>
          </a:xfrm>
          <a:prstGeom prst="line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863278" y="3428999"/>
            <a:ext cx="581025" cy="503775"/>
          </a:xfrm>
          <a:prstGeom prst="rect">
            <a:avLst/>
          </a:prstGeom>
          <a:noFill/>
          <a:ln w="38100" cmpd="dbl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811978" y="3334198"/>
            <a:ext cx="3181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</a:rPr>
              <a:t>Ion Source and Accelerator Dev.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6945704" y="3631854"/>
            <a:ext cx="917574" cy="69056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3876427" y="3983910"/>
            <a:ext cx="1878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1F497D"/>
              </a:buClr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</a:rPr>
              <a:t>ATLAS Operations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5754634" y="4249837"/>
            <a:ext cx="2215148" cy="1403464"/>
          </a:xfrm>
          <a:prstGeom prst="line">
            <a:avLst/>
          </a:prstGeom>
          <a:noFill/>
          <a:ln w="28575">
            <a:solidFill>
              <a:srgbClr val="ED1C24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7863277" y="5445224"/>
            <a:ext cx="581025" cy="803176"/>
          </a:xfrm>
          <a:prstGeom prst="rect">
            <a:avLst/>
          </a:prstGeom>
          <a:noFill/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33400"/>
          </a:xfrm>
        </p:spPr>
        <p:txBody>
          <a:bodyPr/>
          <a:lstStyle/>
          <a:p>
            <a:r>
              <a:rPr lang="en-US" dirty="0" smtClean="0"/>
              <a:t>ATLAS Present Beam Properties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15,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ATLAS Today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BA0-CA58-4EEE-A3FB-1CD9E0132D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2" descr="Z:\Pardo\My Documents\ADMINIST\statistics\FY2012AtlasBeam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4558" r="15662" b="9908"/>
          <a:stretch/>
        </p:blipFill>
        <p:spPr bwMode="auto">
          <a:xfrm>
            <a:off x="4572000" y="788431"/>
            <a:ext cx="4503605" cy="3550920"/>
          </a:xfrm>
          <a:prstGeom prst="rect">
            <a:avLst/>
          </a:prstGeom>
          <a:noFill/>
          <a:ln w="19050" cmpd="sng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74320" y="609600"/>
            <a:ext cx="5486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57200" fontAlgn="base"/>
            <a:r>
              <a:rPr lang="en-US" sz="2000" b="1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Beam Types</a:t>
            </a:r>
          </a:p>
          <a:p>
            <a:pPr marL="731520" marR="457200" indent="-365760" fontAlgn="base"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Any stable isotope beam available</a:t>
            </a:r>
          </a:p>
          <a:p>
            <a:pPr marL="1097280" marR="457200" lvl="1" indent="-36576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In principle.  </a:t>
            </a:r>
          </a:p>
          <a:p>
            <a:pPr marL="1097280" marR="457200" lvl="1" indent="-36576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See ATLAS website for current ‘normal’ list.</a:t>
            </a:r>
          </a:p>
          <a:p>
            <a:pPr marL="731520" marR="457200" indent="-365760" fontAlgn="base"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In-flight Radioactive Beams</a:t>
            </a: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Charge exchange, 1-2 nucleon transfer.</a:t>
            </a: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20 isotopes produced so far.</a:t>
            </a: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Poorer beam quality than stable ions</a:t>
            </a:r>
          </a:p>
          <a:p>
            <a:pPr marL="1737360" marR="457200" lvl="2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Purity</a:t>
            </a:r>
          </a:p>
          <a:p>
            <a:pPr marL="1737360" marR="457200" lvl="2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Energy spread</a:t>
            </a:r>
          </a:p>
          <a:p>
            <a:pPr marL="1737360" marR="457200" lvl="2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Emittance and beam size</a:t>
            </a:r>
          </a:p>
          <a:p>
            <a:pPr marL="822960" marR="457200" indent="-457200" fontAlgn="base"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CARIBU Fission Fragment Beams</a:t>
            </a: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Goal of routine operation by end of 2014.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029" y="43651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ATLAS Beams for FY2012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74320" y="47244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0" marR="457200" lvl="1" indent="-457200" fontAlgn="base">
              <a:buFont typeface="+mj-lt"/>
              <a:buAutoNum type="alphaUcPeriod" startAt="2"/>
            </a:pP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Beam properties same as stable ions</a:t>
            </a:r>
          </a:p>
          <a:p>
            <a:pPr marL="1280160" marR="457200" lvl="1" indent="-457200" fontAlgn="base">
              <a:buFont typeface="+mj-lt"/>
              <a:buAutoNum type="alphaUcPeriod" startAt="2"/>
            </a:pP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See later talk on overall status.</a:t>
            </a:r>
          </a:p>
          <a:p>
            <a:pPr marL="822960" marR="457200" indent="-457200" fontAlgn="base">
              <a:buFont typeface="+mj-lt"/>
              <a:buAutoNum type="arabicPeriod" startAt="4"/>
            </a:pPr>
            <a:r>
              <a:rPr lang="en-US" sz="20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High Current performance</a:t>
            </a: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Long term goal measured in p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μ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 at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target (eventually ~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10  p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μ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)</a:t>
            </a:r>
            <a:endParaRPr lang="en-US" sz="16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280160" marR="457200" lvl="1" indent="-457200" fontAlgn="base">
              <a:buFont typeface="+mj-lt"/>
              <a:buAutoNum type="alphaUcPeriod"/>
            </a:pP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Recently demonstrated up to 7 p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μ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 through </a:t>
            </a:r>
            <a:r>
              <a:rPr lang="en-US" sz="16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PII</a:t>
            </a:r>
            <a:endParaRPr lang="en-US" sz="16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0541"/>
            <a:ext cx="8686800" cy="639762"/>
          </a:xfrm>
        </p:spPr>
        <p:txBody>
          <a:bodyPr/>
          <a:lstStyle/>
          <a:p>
            <a:r>
              <a:rPr lang="en-US" dirty="0" smtClean="0"/>
              <a:t>Available Beam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8205" r="6003" b="9252"/>
          <a:stretch/>
        </p:blipFill>
        <p:spPr>
          <a:xfrm>
            <a:off x="914400" y="609600"/>
            <a:ext cx="7223760" cy="521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300" y="161443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867400"/>
            <a:ext cx="70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ATLAS Operations Envelope limits all beams to energy &lt; 23 MeV/A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33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15,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ATLAS Today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CBA0-CA58-4EEE-A3FB-1CD9E0132D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932675"/>
            <a:ext cx="8686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57200" fontAlgn="base"/>
            <a:r>
              <a:rPr lang="en-US" sz="2000" b="1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ATLAS has now returned to full technical operation</a:t>
            </a:r>
          </a:p>
          <a:p>
            <a:pPr marL="914400" marR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All major capabilities are now available</a:t>
            </a:r>
          </a:p>
          <a:p>
            <a:pPr marL="1371600" marR="457200" lvl="1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Some further improvements are ongoing</a:t>
            </a:r>
          </a:p>
          <a:p>
            <a:pPr marL="1371600" marR="457200" lvl="1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Major facility improvements underway or actively planned:</a:t>
            </a:r>
          </a:p>
          <a:p>
            <a:pPr marL="1828800" marR="457200" lvl="2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AGFA</a:t>
            </a:r>
          </a:p>
          <a:p>
            <a:pPr marL="1828800" marR="457200" lvl="2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EBIS (and move of RF test facility)</a:t>
            </a:r>
          </a:p>
          <a:p>
            <a:pPr marL="1828800" marR="457200" lvl="2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AIRIS</a:t>
            </a:r>
          </a:p>
          <a:p>
            <a:pPr marL="1828800" marR="457200" lvl="2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Tandem removal and changes to vault</a:t>
            </a:r>
          </a:p>
          <a:p>
            <a:pPr marL="1828800" marR="457200" lvl="2" indent="-457200" fontAlgn="base">
              <a:spcBef>
                <a:spcPts val="600"/>
              </a:spcBef>
              <a:buFont typeface="+mj-lt"/>
              <a:buAutoNum type="alphaUcPeriod"/>
            </a:pP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914400" marR="457200" indent="-457200" fontAlgn="base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Four new operators are in training</a:t>
            </a:r>
          </a:p>
          <a:p>
            <a:pPr marL="1371600" marR="457200" lvl="1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Limits operation to 5.33 days/week</a:t>
            </a:r>
          </a:p>
          <a:p>
            <a:pPr marL="1371600" marR="457200" lvl="1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Additional operating time should be possible in July.</a:t>
            </a:r>
          </a:p>
          <a:p>
            <a:pPr marL="1371600" marR="457200" lvl="1" indent="-457200" fontAlgn="base">
              <a:spcBef>
                <a:spcPts val="600"/>
              </a:spcBef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Full staff restored by October 2014.</a:t>
            </a:r>
          </a:p>
          <a:p>
            <a:pPr marL="1371600" marR="457200" lvl="1" indent="-457200" fontAlgn="base">
              <a:buFont typeface="+mj-lt"/>
              <a:buAutoNum type="alphaUcPeriod"/>
            </a:pP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257300" marR="457200" lvl="1" indent="-3429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9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336" y="164575"/>
            <a:ext cx="8229600" cy="56356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3200400" algn="l"/>
              </a:tabLst>
            </a:pPr>
            <a:r>
              <a:rPr lang="en-US" sz="2800" dirty="0" smtClean="0">
                <a:effectLst/>
                <a:latin typeface="Arial"/>
                <a:ea typeface="Times New Roman"/>
              </a:rPr>
              <a:t>Outline</a:t>
            </a:r>
            <a:endParaRPr lang="en-US" sz="28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32675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tabLst>
                <a:tab pos="914400" algn="l"/>
                <a:tab pos="3200400" algn="l"/>
              </a:tabLst>
            </a:pPr>
            <a:r>
              <a:rPr lang="en-US" sz="1400" dirty="0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</a:p>
          <a:p>
            <a:pPr fontAlgn="base"/>
            <a:r>
              <a:rPr lang="en-US" sz="1400" dirty="0">
                <a:solidFill>
                  <a:srgbClr val="404040"/>
                </a:solidFill>
                <a:latin typeface="Times New Roman"/>
                <a:ea typeface="Times New Roman"/>
              </a:rPr>
              <a:t> </a:t>
            </a:r>
            <a:endParaRPr lang="en-US" sz="2000" dirty="0">
              <a:solidFill>
                <a:srgbClr val="404040"/>
              </a:solidFill>
              <a:latin typeface="Times New Roman"/>
              <a:ea typeface="Times New Roman"/>
            </a:endParaRPr>
          </a:p>
          <a:p>
            <a:pPr marL="800100" marR="457200" indent="-342900" fontAlgn="base"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Overview of ATLAS Intensity Upgrade</a:t>
            </a: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Phase I:  RFQ installation and PII reconfiguration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Phase II: New Booster cryostat and reconfiguration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Main goals:  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Improved transmission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Excellent high current performance</a:t>
            </a: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800100" marR="457200" indent="-342900" fontAlgn="base">
              <a:buFont typeface="+mj-lt"/>
              <a:buAutoNum type="arabi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Current </a:t>
            </a: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Un-irradiated samples used to test laser/ECR performance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Yield check</a:t>
            </a:r>
          </a:p>
          <a:p>
            <a:pPr marL="1885950" marR="457200" lvl="2" indent="-514350" fontAlgn="base">
              <a:buFont typeface="+mj-lt"/>
              <a:buAutoNum type="romanL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Background check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Test accelerator system scaling improvements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Test overall ‘clock’ program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Test FMA/detector system</a:t>
            </a:r>
          </a:p>
          <a:p>
            <a:pPr marL="1371600" marR="457200" lvl="1" indent="-457200" fontAlgn="base">
              <a:buFont typeface="+mj-lt"/>
              <a:buAutoNum type="alphaUcPeriod"/>
            </a:pPr>
            <a:r>
              <a:rPr lang="en-US" sz="2000" dirty="0" smtClean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Explore operating mode options</a:t>
            </a:r>
          </a:p>
          <a:p>
            <a:pPr marL="914400" marR="457200" indent="-457200" fontAlgn="base">
              <a:buFont typeface="+mj-lt"/>
              <a:buAutoNum type="arabicPeriod"/>
            </a:pPr>
            <a:endParaRPr lang="en-US" sz="2000" dirty="0" smtClean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371600" marR="457200" lvl="1" indent="-4572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  <a:p>
            <a:pPr marL="1257300" marR="457200" lvl="1" indent="-342900" fontAlgn="base">
              <a:buFont typeface="+mj-lt"/>
              <a:buAutoNum type="alphaUcPeriod"/>
            </a:pPr>
            <a:endParaRPr lang="en-US" sz="2000" dirty="0">
              <a:solidFill>
                <a:srgbClr val="40404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69961-974E-45E7-A1CD-E5C47CD31855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39762"/>
          </a:xfrm>
        </p:spPr>
        <p:txBody>
          <a:bodyPr/>
          <a:lstStyle/>
          <a:p>
            <a:r>
              <a:rPr lang="en-US" dirty="0" smtClean="0"/>
              <a:t>ATLAS Upgrade Activities: Two Phases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15,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USERS MEETING:  ATLAS Today     R. Pardo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Z:\Pardo\My Documents\FIGURES\ATLAS_Figures\ATLAS floor plan_BoosterUgrade2013_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8" y="1219200"/>
            <a:ext cx="7980363" cy="491578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143000" y="4343400"/>
            <a:ext cx="838200" cy="609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38400" y="4210639"/>
            <a:ext cx="1828800" cy="609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121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Phase I</a:t>
            </a:r>
            <a:endParaRPr lang="en-US" u="sng" dirty="0">
              <a:solidFill>
                <a:srgbClr val="7030A0"/>
              </a:solidFill>
            </a:endParaRPr>
          </a:p>
          <a:p>
            <a:r>
              <a:rPr lang="en-US" sz="1400" dirty="0" smtClean="0">
                <a:solidFill>
                  <a:srgbClr val="7030A0"/>
                </a:solidFill>
              </a:rPr>
              <a:t>January 2013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43000" y="4648200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438400" y="5029200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Phase II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March 2014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0" y="4615934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1102150" y="4210639"/>
            <a:ext cx="3165049" cy="792580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9" y="533400"/>
            <a:ext cx="599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marR="457200" indent="-514350" fontAlgn="base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Improved transmission</a:t>
            </a:r>
          </a:p>
          <a:p>
            <a:pPr marL="971550" marR="457200" indent="-514350" fontAlgn="base">
              <a:buFont typeface="+mj-lt"/>
              <a:buAutoNum type="arabicPeriod"/>
            </a:pPr>
            <a:r>
              <a:rPr lang="en-US" dirty="0">
                <a:solidFill>
                  <a:srgbClr val="404040"/>
                </a:solidFill>
                <a:latin typeface="Arial"/>
                <a:ea typeface="Times New Roman"/>
                <a:cs typeface="Times New Roman"/>
              </a:rPr>
              <a:t>Good high current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76200"/>
            <a:ext cx="8686800" cy="639762"/>
          </a:xfrm>
        </p:spPr>
        <p:txBody>
          <a:bodyPr/>
          <a:lstStyle/>
          <a:p>
            <a:r>
              <a:rPr lang="en-US" dirty="0" smtClean="0"/>
              <a:t>ATLAS Upgrade Project – Two Major Phases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2392680"/>
          </a:xfrm>
        </p:spPr>
        <p:txBody>
          <a:bodyPr/>
          <a:lstStyle/>
          <a:p>
            <a:r>
              <a:rPr lang="en-US" dirty="0" smtClean="0"/>
              <a:t>Phase I:  Replace first three linac resonators with new RFQ linac section</a:t>
            </a:r>
          </a:p>
          <a:p>
            <a:pPr lvl="1"/>
            <a:r>
              <a:rPr lang="en-US" dirty="0" smtClean="0"/>
              <a:t>Completed in January 2013</a:t>
            </a:r>
          </a:p>
          <a:p>
            <a:pPr lvl="1"/>
            <a:r>
              <a:rPr lang="en-US" dirty="0" smtClean="0"/>
              <a:t>Ran accelerator from January to May 2013</a:t>
            </a:r>
          </a:p>
          <a:p>
            <a:pPr lvl="1"/>
            <a:r>
              <a:rPr lang="en-US" dirty="0" smtClean="0"/>
              <a:t>Included March 2013 MANTRA test run</a:t>
            </a:r>
          </a:p>
          <a:p>
            <a:pPr lvl="1"/>
            <a:r>
              <a:rPr lang="en-US" dirty="0" smtClean="0"/>
              <a:t>Excellent overall performance</a:t>
            </a:r>
          </a:p>
          <a:p>
            <a:pPr lvl="1"/>
            <a:r>
              <a:rPr lang="en-US" dirty="0" smtClean="0"/>
              <a:t>Planned improvements</a:t>
            </a:r>
          </a:p>
          <a:p>
            <a:pPr lvl="2"/>
            <a:r>
              <a:rPr lang="en-US" dirty="0" smtClean="0"/>
              <a:t>Circulators to protect RF Amplifiers at high power</a:t>
            </a:r>
          </a:p>
          <a:p>
            <a:pPr lvl="2"/>
            <a:r>
              <a:rPr lang="en-US" dirty="0" smtClean="0"/>
              <a:t>Full computer control and monitoring</a:t>
            </a:r>
          </a:p>
          <a:p>
            <a:pPr lvl="1"/>
            <a:endParaRPr lang="en-US" sz="1000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Before                                                                                       After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ATLAS Today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 descr="Z:\Pardo\My Documents\ATLAS\Upgrades\IntensityUpgrade\PhaseI\RFQ\Future_RFQQ_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26080"/>
            <a:ext cx="4358363" cy="32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Pardo\My Documents\ATLAS\Upgrades\IntensityUpgrade\PhaseI\RFQ\PHotos&amp;figures\RFQ_Install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0"/>
          <a:stretch/>
        </p:blipFill>
        <p:spPr bwMode="auto">
          <a:xfrm>
            <a:off x="4953001" y="2926080"/>
            <a:ext cx="3910679" cy="33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597400" y="4419600"/>
            <a:ext cx="508000" cy="228600"/>
          </a:xfrm>
          <a:prstGeom prst="rightArrow">
            <a:avLst/>
          </a:prstGeom>
          <a:solidFill>
            <a:srgbClr val="FF0000"/>
          </a:solidFill>
          <a:ln w="161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view of new RFQ Linac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074" name="Picture 2" descr="Z:\Pardo\My Documents\ATLAS\Upgrades\IntensityUpgrade\PhaseI\RFQ\PHotos&amp;figures\RFQ_Installed 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35"/>
          <a:stretch/>
        </p:blipFill>
        <p:spPr bwMode="auto">
          <a:xfrm>
            <a:off x="381000" y="762000"/>
            <a:ext cx="6492240" cy="43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:\My Documents\ATLAS\Upgrades\IntensityUpgrade\PhaseI\RFQ\PHotos&amp;figures\RFQ_Amplifi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3352800"/>
            <a:ext cx="3693957" cy="24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39762"/>
          </a:xfrm>
        </p:spPr>
        <p:txBody>
          <a:bodyPr/>
          <a:lstStyle/>
          <a:p>
            <a:r>
              <a:rPr lang="en-US" sz="2400" dirty="0" smtClean="0"/>
              <a:t>PII </a:t>
            </a:r>
            <a:r>
              <a:rPr lang="en-US" sz="2400" dirty="0" smtClean="0"/>
              <a:t>cryostat reconfiguration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8853"/>
            <a:ext cx="4343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RFQ output energy is 293 keV/u</a:t>
            </a:r>
          </a:p>
          <a:p>
            <a:r>
              <a:rPr lang="en-US" sz="2000" dirty="0" smtClean="0"/>
              <a:t>First three PII resonators have bad effect on beam optics </a:t>
            </a:r>
          </a:p>
          <a:p>
            <a:r>
              <a:rPr lang="en-US" sz="2000" dirty="0" smtClean="0"/>
              <a:t>Therefore these resonators were retired from use in PII</a:t>
            </a:r>
          </a:p>
          <a:p>
            <a:endParaRPr lang="en-US" dirty="0"/>
          </a:p>
        </p:txBody>
      </p:sp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3810" y="914400"/>
            <a:ext cx="2920402" cy="2277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ATLAS S&amp;T Review                    Facility Performance  &amp; Upgrade Status                       Richard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30, 2013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61158"/>
              </p:ext>
            </p:extLst>
          </p:nvPr>
        </p:nvGraphicFramePr>
        <p:xfrm>
          <a:off x="2129244" y="3476922"/>
          <a:ext cx="6477000" cy="27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5" imgW="8854417" imgH="3710832" progId="Visio.Drawing.11">
                  <p:embed/>
                </p:oleObj>
              </mc:Choice>
              <mc:Fallback>
                <p:oleObj name="Visio" r:id="rId5" imgW="8854417" imgH="37108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9244" y="3476922"/>
                        <a:ext cx="6477000" cy="271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914400" y="5105400"/>
            <a:ext cx="1200233" cy="27435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481" y="5098598"/>
            <a:ext cx="420069" cy="112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II: Center (“Booster”) Section Rebuild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983163"/>
          </a:xfrm>
        </p:spPr>
        <p:txBody>
          <a:bodyPr/>
          <a:lstStyle/>
          <a:p>
            <a:r>
              <a:rPr lang="en-US" dirty="0" smtClean="0"/>
              <a:t>Accelerator shutdown began in last days of May 2013</a:t>
            </a:r>
          </a:p>
          <a:p>
            <a:r>
              <a:rPr lang="en-US" dirty="0" smtClean="0"/>
              <a:t>Early start due to complete failure of major ATLAS Power Substation</a:t>
            </a:r>
          </a:p>
          <a:p>
            <a:pPr lvl="1"/>
            <a:r>
              <a:rPr lang="en-US" dirty="0" smtClean="0"/>
              <a:t>Relatively new substation</a:t>
            </a:r>
          </a:p>
          <a:p>
            <a:pPr lvl="1"/>
            <a:r>
              <a:rPr lang="en-US" dirty="0" smtClean="0"/>
              <a:t>Loose high-current connectors (???)</a:t>
            </a:r>
          </a:p>
          <a:p>
            <a:pPr lvl="1"/>
            <a:r>
              <a:rPr lang="en-US" dirty="0" smtClean="0"/>
              <a:t>Full power restored in October 2013</a:t>
            </a:r>
          </a:p>
          <a:p>
            <a:r>
              <a:rPr lang="en-US" dirty="0" smtClean="0"/>
              <a:t>Complete disassembly and rebuild of the center of the accelerator</a:t>
            </a:r>
          </a:p>
          <a:p>
            <a:pPr lvl="1"/>
            <a:r>
              <a:rPr lang="en-US" dirty="0" smtClean="0"/>
              <a:t>New cryostat of seven resonators  (7 new resonators replaced 16 old resonators) </a:t>
            </a:r>
          </a:p>
          <a:p>
            <a:pPr lvl="1"/>
            <a:r>
              <a:rPr lang="en-US" dirty="0" smtClean="0"/>
              <a:t>World-record accelerating field performance </a:t>
            </a:r>
          </a:p>
          <a:p>
            <a:r>
              <a:rPr lang="en-US" dirty="0" smtClean="0"/>
              <a:t>Restart of facility began in January 2014 </a:t>
            </a:r>
          </a:p>
          <a:p>
            <a:pPr lvl="1"/>
            <a:r>
              <a:rPr lang="en-US" dirty="0" smtClean="0"/>
              <a:t>PII beam acceleration and low-energy irradiation.</a:t>
            </a:r>
          </a:p>
          <a:p>
            <a:r>
              <a:rPr lang="en-US" dirty="0" smtClean="0"/>
              <a:t>“Full” operation restored March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Over $1M total cost to Laboratory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ATLAS USERS MEETING:  ATLAS Today     R. Pardo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C522-E920-4946-AB4D-522041B2313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pic>
        <p:nvPicPr>
          <p:cNvPr id="7" name="Picture 2" descr="Z:\My Documents\ATLAS\Major Incidents\D-Substation\DSC00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r="626"/>
          <a:stretch/>
        </p:blipFill>
        <p:spPr bwMode="auto">
          <a:xfrm>
            <a:off x="5514703" y="3276600"/>
            <a:ext cx="3262152" cy="28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ATLAS Upgrade Activities: </a:t>
            </a:r>
            <a:r>
              <a:rPr lang="en-US" sz="2000" dirty="0" smtClean="0"/>
              <a:t>Second Phase</a:t>
            </a:r>
            <a:br>
              <a:rPr lang="en-US" sz="2000" dirty="0" smtClean="0"/>
            </a:br>
            <a:r>
              <a:rPr lang="en-US" sz="8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New Booster Cryostat and complete Booster Rebuild</a:t>
            </a: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ATLAS USERS MEETING:  ATLAS Today     R. Pardo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8CB-1408-45D8-849D-31AEC7F19C2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1026" name="Picture 2" descr="Z:\Pardo\My Documents\FIGURES\ATLAS_Figures\ATLAS floor plan_BoosterUgrade2013_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8" y="1219200"/>
            <a:ext cx="7980363" cy="491578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143000" y="4343400"/>
            <a:ext cx="838200" cy="609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40404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38400" y="4210639"/>
            <a:ext cx="1828800" cy="609600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Phase I</a:t>
            </a:r>
            <a:endParaRPr lang="en-US" b="1" u="sng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43000" y="4648200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438400" y="5029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Phase II</a:t>
            </a:r>
            <a:endParaRPr lang="en-US" b="1" u="sng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743200" y="4615934"/>
            <a:ext cx="304800" cy="3810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1102150" y="4210639"/>
            <a:ext cx="3165049" cy="792580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Project “Booster”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381000"/>
          </a:xfrm>
        </p:spPr>
        <p:txBody>
          <a:bodyPr/>
          <a:lstStyle/>
          <a:p>
            <a:r>
              <a:rPr lang="en-US" dirty="0" smtClean="0"/>
              <a:t>Booster Room June 10, 2013</a:t>
            </a:r>
            <a:endParaRPr lang="en-US" dirty="0"/>
          </a:p>
        </p:txBody>
      </p:sp>
      <p:pic>
        <p:nvPicPr>
          <p:cNvPr id="7170" name="Picture 2" descr="K:\Users\zinkann\Documents\Booster Upgrade\Booster Pictures\DSCN01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578078" cy="4933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USERS MEETING:  ATLAS Today     R. Pardo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B130-2F5B-482F-87C5-9A038424440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4517403" y="5962654"/>
            <a:ext cx="508000" cy="228600"/>
          </a:xfrm>
          <a:prstGeom prst="rightArrow">
            <a:avLst/>
          </a:prstGeom>
          <a:solidFill>
            <a:srgbClr val="FF0000"/>
          </a:solidFill>
          <a:ln w="161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04040"/>
                </a:solidFill>
              </a:rPr>
              <a:t>May 15, 2014</a:t>
            </a:r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Default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797</Words>
  <Application>Microsoft Office PowerPoint</Application>
  <PresentationFormat>On-screen Show (4:3)</PresentationFormat>
  <Paragraphs>170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Visio</vt:lpstr>
      <vt:lpstr>ATLAS Capabilities Today  May 15, 2014</vt:lpstr>
      <vt:lpstr>Outline</vt:lpstr>
      <vt:lpstr>ATLAS Upgrade Activities: Two Phases</vt:lpstr>
      <vt:lpstr>ATLAS Upgrade Project – Two Major Phases </vt:lpstr>
      <vt:lpstr>Top view of new RFQ Linac</vt:lpstr>
      <vt:lpstr>PII cryostat reconfiguration</vt:lpstr>
      <vt:lpstr>Phase II: Center (“Booster”) Section Rebuild</vt:lpstr>
      <vt:lpstr>ATLAS Upgrade Activities: Second Phase   New Booster Cryostat and complete Booster Rebuild</vt:lpstr>
      <vt:lpstr>Before Project “Booster” Room</vt:lpstr>
      <vt:lpstr>Booster Upgrade Progress</vt:lpstr>
      <vt:lpstr>Phase II: Center (“Booster”) Section Rebuild</vt:lpstr>
      <vt:lpstr>Phase II: Center (“Booster”) Section Rebuild</vt:lpstr>
      <vt:lpstr>Facility Configuration Changes</vt:lpstr>
      <vt:lpstr>ATLAS Present Beam Properties</vt:lpstr>
      <vt:lpstr>Available Beam Energy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Intensity Upgrade Status and Commissioning Schedule  Operator Training session February 6, 2014</dc:title>
  <dc:creator>Richard</dc:creator>
  <cp:lastModifiedBy>Richard</cp:lastModifiedBy>
  <cp:revision>35</cp:revision>
  <dcterms:created xsi:type="dcterms:W3CDTF">2014-04-30T01:16:23Z</dcterms:created>
  <dcterms:modified xsi:type="dcterms:W3CDTF">2014-05-15T02:27:52Z</dcterms:modified>
</cp:coreProperties>
</file>