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5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9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0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0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5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CEBB-9D89-8C4D-9A21-48ED7D363F82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107F-7F99-0340-BD8A-AB3F913C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221871"/>
            <a:ext cx="9286263" cy="6159501"/>
            <a:chOff x="-1" y="221871"/>
            <a:chExt cx="9286263" cy="61595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 amt="21000"/>
            </a:blip>
            <a:stretch>
              <a:fillRect/>
            </a:stretch>
          </p:blipFill>
          <p:spPr>
            <a:xfrm>
              <a:off x="-1" y="377929"/>
              <a:ext cx="9286263" cy="60034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256147" y="221871"/>
              <a:ext cx="1876205" cy="19085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6853048" y="3108584"/>
              <a:ext cx="2100764" cy="21369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Nuclear Astrophysics Working Group Discussion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167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221871"/>
            <a:ext cx="9286263" cy="6159501"/>
            <a:chOff x="-1" y="221871"/>
            <a:chExt cx="9286263" cy="61595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alphaModFix amt="21000"/>
            </a:blip>
            <a:stretch>
              <a:fillRect/>
            </a:stretch>
          </p:blipFill>
          <p:spPr>
            <a:xfrm>
              <a:off x="-1" y="377929"/>
              <a:ext cx="9286263" cy="60034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256147" y="221871"/>
              <a:ext cx="1876205" cy="19085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6853048" y="3108584"/>
              <a:ext cx="2100764" cy="21369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17"/>
            <a:ext cx="8229600" cy="1143000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127"/>
            <a:ext cx="8229600" cy="50804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6:00 – 6:15		Philippe </a:t>
            </a:r>
            <a:r>
              <a:rPr lang="en-US" b="1" dirty="0" err="1" smtClean="0"/>
              <a:t>Collon</a:t>
            </a:r>
            <a:r>
              <a:rPr lang="en-US" b="1" dirty="0" smtClean="0"/>
              <a:t> (</a:t>
            </a:r>
            <a:r>
              <a:rPr lang="en-US" b="1" i="1" dirty="0" smtClean="0"/>
              <a:t>p</a:t>
            </a:r>
            <a:r>
              <a:rPr lang="en-US" b="1" dirty="0" smtClean="0"/>
              <a:t>-process: AMS)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6:15 – 6:30 		Alan Chen (Classical novae/X-ray bursts)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6:30 – 6:45		Sergio </a:t>
            </a:r>
            <a:r>
              <a:rPr lang="en-US" b="1" dirty="0" err="1" smtClean="0"/>
              <a:t>Almaraz</a:t>
            </a:r>
            <a:r>
              <a:rPr lang="en-US" b="1" dirty="0" smtClean="0"/>
              <a:t>-Calderon (fusion: MUSIC detector)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6:45 – 7:00	 	Nick </a:t>
            </a:r>
            <a:r>
              <a:rPr lang="en-US" b="1" dirty="0" err="1" smtClean="0"/>
              <a:t>Scielzo</a:t>
            </a:r>
            <a:r>
              <a:rPr lang="en-US" b="1" dirty="0" smtClean="0"/>
              <a:t> (</a:t>
            </a:r>
            <a:r>
              <a:rPr lang="en-US" b="1" i="1" dirty="0" smtClean="0"/>
              <a:t>r-</a:t>
            </a:r>
            <a:r>
              <a:rPr lang="en-US" b="1" dirty="0" smtClean="0"/>
              <a:t>process: </a:t>
            </a:r>
            <a:r>
              <a:rPr lang="en-US" b="1" dirty="0" smtClean="0">
                <a:latin typeface="Symbol" charset="2"/>
                <a:cs typeface="Symbol" charset="2"/>
              </a:rPr>
              <a:t>b</a:t>
            </a:r>
            <a:r>
              <a:rPr lang="en-US" b="1" dirty="0" smtClean="0"/>
              <a:t>-delayed neutron emission)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7:00 – 7:15		Matt </a:t>
            </a:r>
            <a:r>
              <a:rPr lang="en-US" b="1" dirty="0" err="1" smtClean="0"/>
              <a:t>Mumpower</a:t>
            </a:r>
            <a:r>
              <a:rPr lang="en-US" b="1" dirty="0" smtClean="0"/>
              <a:t> (</a:t>
            </a:r>
            <a:r>
              <a:rPr lang="en-US" b="1" i="1" dirty="0" smtClean="0"/>
              <a:t>r</a:t>
            </a:r>
            <a:r>
              <a:rPr lang="en-US" b="1" dirty="0" smtClean="0"/>
              <a:t>-process: mass sensitivity studies)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7:15 – 7:30		</a:t>
            </a:r>
            <a:r>
              <a:rPr lang="en-US" b="1" dirty="0" err="1" smtClean="0"/>
              <a:t>Hye</a:t>
            </a:r>
            <a:r>
              <a:rPr lang="en-US" b="1" dirty="0"/>
              <a:t> </a:t>
            </a:r>
            <a:r>
              <a:rPr lang="en-US" b="1" dirty="0" smtClean="0"/>
              <a:t>Young Lee (</a:t>
            </a:r>
            <a:r>
              <a:rPr lang="en-US" b="1" i="1" dirty="0" smtClean="0"/>
              <a:t>r</a:t>
            </a:r>
            <a:r>
              <a:rPr lang="en-US" b="1" dirty="0" smtClean="0"/>
              <a:t>-process: APOLLO at HELIOS)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7:30 – 7:40		Guy </a:t>
            </a:r>
            <a:r>
              <a:rPr lang="en-US" b="1" dirty="0" err="1" smtClean="0"/>
              <a:t>Savard</a:t>
            </a:r>
            <a:r>
              <a:rPr lang="en-US" b="1" dirty="0" smtClean="0"/>
              <a:t> (r-process: N = 126 factory, masses)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7:40 – 8:00		Discussion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30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What are the most important physics questions you plan to study at ATLAS over the next 5 – 10 years?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reduce reaction rate uncertainties for those reactions important in explosive </a:t>
            </a:r>
            <a:r>
              <a:rPr lang="en-US" dirty="0" err="1" smtClean="0"/>
              <a:t>nucleosynthesis</a:t>
            </a:r>
            <a:r>
              <a:rPr lang="en-US" dirty="0" smtClean="0"/>
              <a:t> (e.g. classical novae, type I XRBs)</a:t>
            </a:r>
          </a:p>
          <a:p>
            <a:pPr lvl="1"/>
            <a:r>
              <a:rPr lang="en-US" dirty="0" smtClean="0"/>
              <a:t>understanding the r-process:</a:t>
            </a:r>
          </a:p>
          <a:p>
            <a:pPr lvl="2"/>
            <a:r>
              <a:rPr lang="en-US" dirty="0" smtClean="0"/>
              <a:t>“surrogate” reactions</a:t>
            </a:r>
          </a:p>
          <a:p>
            <a:pPr lvl="2"/>
            <a:r>
              <a:rPr lang="en-US" dirty="0" smtClean="0"/>
              <a:t>masses</a:t>
            </a:r>
          </a:p>
          <a:p>
            <a:pPr lvl="2"/>
            <a:r>
              <a:rPr lang="en-US" dirty="0" smtClean="0"/>
              <a:t>beta-delayed neutron emission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process nuclei</a:t>
            </a:r>
          </a:p>
          <a:p>
            <a:pPr lvl="1"/>
            <a:r>
              <a:rPr lang="en-US" dirty="0" smtClean="0"/>
              <a:t>Fusion with nuclei far from stability</a:t>
            </a:r>
          </a:p>
          <a:p>
            <a:pPr lvl="1"/>
            <a:r>
              <a:rPr lang="en-US" dirty="0" smtClean="0"/>
              <a:t>Other processes/site: e.g. early stars, </a:t>
            </a:r>
            <a:r>
              <a:rPr lang="en-US" i="1" dirty="0" smtClean="0"/>
              <a:t>s</a:t>
            </a:r>
            <a:r>
              <a:rPr lang="en-US" dirty="0" smtClean="0"/>
              <a:t>-process,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442"/>
            <a:ext cx="8229600" cy="638375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How do these questions relate to the present priorities of the field?</a:t>
            </a:r>
          </a:p>
          <a:p>
            <a:endParaRPr lang="en-US" dirty="0"/>
          </a:p>
          <a:p>
            <a:pPr lvl="1"/>
            <a:r>
              <a:rPr lang="en-US" dirty="0" smtClean="0"/>
              <a:t>They relate well, addressing multiple questions put forth in </a:t>
            </a:r>
            <a:r>
              <a:rPr lang="en-US" i="1" dirty="0" smtClean="0"/>
              <a:t>The Frontiers of Nuclear Science: A long range plan</a:t>
            </a:r>
            <a:r>
              <a:rPr lang="en-US" dirty="0" smtClean="0"/>
              <a:t> (2007):</a:t>
            </a:r>
          </a:p>
          <a:p>
            <a:pPr lvl="2"/>
            <a:r>
              <a:rPr lang="en-US" dirty="0" smtClean="0"/>
              <a:t>What is the nature of neutron stars and dense nuclear matter?</a:t>
            </a:r>
          </a:p>
          <a:p>
            <a:pPr lvl="2"/>
            <a:r>
              <a:rPr lang="en-US" dirty="0" smtClean="0"/>
              <a:t>What is the origin of the elements in the cosmos? </a:t>
            </a:r>
          </a:p>
          <a:p>
            <a:pPr lvl="2"/>
            <a:r>
              <a:rPr lang="en-US" dirty="0" smtClean="0"/>
              <a:t>What are the nuclear reactions that drive stars and stellar explosions?</a:t>
            </a:r>
          </a:p>
          <a:p>
            <a:pPr lvl="1"/>
            <a:r>
              <a:rPr lang="en-US" dirty="0" smtClean="0"/>
              <a:t>Fit in nicely with planned nuclear astrophysics research at ReA3 and FRIB</a:t>
            </a:r>
          </a:p>
          <a:p>
            <a:pPr lvl="1"/>
            <a:r>
              <a:rPr lang="en-US" dirty="0" smtClean="0"/>
              <a:t>Complimentary to research priorities of JINA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2388"/>
            <a:ext cx="8229600" cy="571377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What developments in accelerator capabilities and instrumentation do you envision as being needed to optimize the Nuclear Astrophysics research program at the facility?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Current developments:</a:t>
            </a:r>
          </a:p>
          <a:p>
            <a:pPr lvl="2"/>
            <a:r>
              <a:rPr lang="en-US" dirty="0" smtClean="0"/>
              <a:t>gas target, ionization chamber, APOLLO for HELIOS</a:t>
            </a:r>
          </a:p>
          <a:p>
            <a:pPr lvl="2"/>
            <a:r>
              <a:rPr lang="en-US" dirty="0" smtClean="0"/>
              <a:t>new BPT trap for beta-delayed neutron studies</a:t>
            </a:r>
          </a:p>
          <a:p>
            <a:pPr lvl="2"/>
            <a:r>
              <a:rPr lang="en-US" dirty="0" smtClean="0"/>
              <a:t>N = 126 factory at CARIBU</a:t>
            </a:r>
          </a:p>
          <a:p>
            <a:pPr lvl="1"/>
            <a:r>
              <a:rPr lang="en-US" dirty="0" smtClean="0"/>
              <a:t>Planned developments:</a:t>
            </a:r>
          </a:p>
          <a:p>
            <a:pPr lvl="2"/>
            <a:r>
              <a:rPr lang="en-US" dirty="0" smtClean="0"/>
              <a:t>increased radioactive ion beam intensities and purities</a:t>
            </a:r>
          </a:p>
          <a:p>
            <a:pPr lvl="2"/>
            <a:r>
              <a:rPr lang="en-US" dirty="0"/>
              <a:t>target development to take advantage of high </a:t>
            </a:r>
            <a:r>
              <a:rPr lang="en-US" dirty="0" smtClean="0"/>
              <a:t>intensities</a:t>
            </a:r>
          </a:p>
          <a:p>
            <a:pPr lvl="1"/>
            <a:r>
              <a:rPr lang="en-US" dirty="0" smtClean="0"/>
              <a:t>Future developments?</a:t>
            </a:r>
          </a:p>
          <a:p>
            <a:pPr lvl="2"/>
            <a:r>
              <a:rPr lang="en-US" dirty="0" smtClean="0"/>
              <a:t>multi-user capabilities</a:t>
            </a:r>
          </a:p>
          <a:p>
            <a:pPr lvl="2"/>
            <a:r>
              <a:rPr lang="en-US" dirty="0" smtClean="0"/>
              <a:t>neutron detection capabilities?</a:t>
            </a:r>
          </a:p>
        </p:txBody>
      </p:sp>
    </p:spTree>
    <p:extLst>
      <p:ext uri="{BB962C8B-B14F-4D97-AF65-F5344CB8AC3E}">
        <p14:creationId xmlns:p14="http://schemas.microsoft.com/office/powerpoint/2010/main" val="195891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3414"/>
            <a:ext cx="8229600" cy="5812749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Are you interested in actively participating in the development of new instrumentation and capabilities for ATLAS?</a:t>
            </a:r>
          </a:p>
          <a:p>
            <a:endParaRPr lang="en-US" dirty="0"/>
          </a:p>
          <a:p>
            <a:pPr lvl="1"/>
            <a:r>
              <a:rPr lang="en-US" dirty="0" smtClean="0"/>
              <a:t>yes: several of the users in the session are actively involved in commissioning of new equipment and are interested in future projects</a:t>
            </a:r>
          </a:p>
          <a:p>
            <a:pPr lvl="2"/>
            <a:r>
              <a:rPr lang="en-US" dirty="0" smtClean="0"/>
              <a:t>e.g. APOLLO (LANL), HELIOS ionization chamber (LSU)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Interest in future planned projects (e.g. AIRIS, AGFA)??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4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946"/>
            <a:ext cx="8229600" cy="5928217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Did you identify other important issues that the Executive Committee of the ATLAS User Group and the ATLAS management should make a priority for the facility?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544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342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Nuclear Astrophysics Working Group Discussion</vt:lpstr>
      <vt:lpstr>Schedule</vt:lpstr>
      <vt:lpstr>ATLAS Questionnaire</vt:lpstr>
      <vt:lpstr>PowerPoint Presentation</vt:lpstr>
      <vt:lpstr>PowerPoint Presentation</vt:lpstr>
      <vt:lpstr>PowerPoint Presentation</vt:lpstr>
      <vt:lpstr>PowerPoint Presentation</vt:lpstr>
    </vt:vector>
  </TitlesOfParts>
  <Company>LSU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Astrophysics Working Group</dc:title>
  <dc:creator>Catherine Deibel</dc:creator>
  <cp:lastModifiedBy>Shaofei</cp:lastModifiedBy>
  <cp:revision>20</cp:revision>
  <dcterms:created xsi:type="dcterms:W3CDTF">2014-05-14T20:07:12Z</dcterms:created>
  <dcterms:modified xsi:type="dcterms:W3CDTF">2014-05-16T00:29:27Z</dcterms:modified>
</cp:coreProperties>
</file>