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31"/>
  </p:notesMasterIdLst>
  <p:handoutMasterIdLst>
    <p:handoutMasterId r:id="rId32"/>
  </p:handoutMasterIdLst>
  <p:sldIdLst>
    <p:sldId id="365" r:id="rId2"/>
    <p:sldId id="430" r:id="rId3"/>
    <p:sldId id="426" r:id="rId4"/>
    <p:sldId id="427" r:id="rId5"/>
    <p:sldId id="435" r:id="rId6"/>
    <p:sldId id="436" r:id="rId7"/>
    <p:sldId id="428" r:id="rId8"/>
    <p:sldId id="437" r:id="rId9"/>
    <p:sldId id="431" r:id="rId10"/>
    <p:sldId id="432" r:id="rId11"/>
    <p:sldId id="433" r:id="rId12"/>
    <p:sldId id="438" r:id="rId13"/>
    <p:sldId id="440" r:id="rId14"/>
    <p:sldId id="439" r:id="rId15"/>
    <p:sldId id="441" r:id="rId16"/>
    <p:sldId id="404" r:id="rId17"/>
    <p:sldId id="406" r:id="rId18"/>
    <p:sldId id="405" r:id="rId19"/>
    <p:sldId id="403" r:id="rId20"/>
    <p:sldId id="401" r:id="rId21"/>
    <p:sldId id="407" r:id="rId22"/>
    <p:sldId id="408" r:id="rId23"/>
    <p:sldId id="409" r:id="rId24"/>
    <p:sldId id="417" r:id="rId25"/>
    <p:sldId id="410" r:id="rId26"/>
    <p:sldId id="411" r:id="rId27"/>
    <p:sldId id="374" r:id="rId28"/>
    <p:sldId id="419" r:id="rId29"/>
    <p:sldId id="39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800000"/>
    <a:srgbClr val="FFC000"/>
    <a:srgbClr val="E6B9B8"/>
    <a:srgbClr val="FFFF00"/>
    <a:srgbClr val="042B7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1000" autoAdjust="0"/>
  </p:normalViewPr>
  <p:slideViewPr>
    <p:cSldViewPr>
      <p:cViewPr>
        <p:scale>
          <a:sx n="69" d="100"/>
          <a:sy n="69" d="100"/>
        </p:scale>
        <p:origin x="-118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203F3F-C12E-4E36-A9C8-09A69D53F85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D95FE2-35EF-4BC2-8A35-5DA5ABA18FA7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-39688" y="762000"/>
            <a:ext cx="9259888" cy="8636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solidFill>
                  <a:schemeClr val="bg1"/>
                </a:solidFill>
                <a:latin typeface="Calibri" pitchFamily="34" charset="0"/>
              </a:rPr>
              <a:t>Reactor Antineutrino Anomaly</a:t>
            </a:r>
            <a:endParaRPr lang="en-US" altLang="en-US" sz="3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38200" y="2362200"/>
            <a:ext cx="7356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E.A. </a:t>
            </a:r>
            <a:r>
              <a:rPr lang="en-US" sz="2400" i="1" dirty="0" err="1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McCutchan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A.A. </a:t>
            </a:r>
            <a:r>
              <a:rPr lang="en-US" sz="2400" i="1" dirty="0" err="1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Sonzogni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T.D. Johnson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  <a:p>
            <a:pPr algn="ctr">
              <a:lnSpc>
                <a:spcPct val="15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cutchan\Desktop\Atlas_Users_2014\239Pu_Thermalbm_71_jf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59"/>
            <a:ext cx="8763000" cy="664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38420"/>
              </p:ext>
            </p:extLst>
          </p:nvPr>
        </p:nvGraphicFramePr>
        <p:xfrm>
          <a:off x="106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41-Nb–100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 –135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38-Sr-95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38419"/>
              </p:ext>
            </p:extLst>
          </p:nvPr>
        </p:nvGraphicFramePr>
        <p:xfrm>
          <a:off x="30480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37-Rb–92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38-Sr-95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39-Y- 98m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23625"/>
              </p:ext>
            </p:extLst>
          </p:nvPr>
        </p:nvGraphicFramePr>
        <p:xfrm>
          <a:off x="487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52-Te- 135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55-Cs- 140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53-I- 137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39-Y-99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40530"/>
              </p:ext>
            </p:extLst>
          </p:nvPr>
        </p:nvGraphicFramePr>
        <p:xfrm>
          <a:off x="67056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 –100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39-Y-99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53-I-138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 Main Contributors at </a:t>
            </a:r>
            <a:r>
              <a:rPr lang="en-US" sz="4400" dirty="0" smtClean="0">
                <a:solidFill>
                  <a:schemeClr val="tx2"/>
                </a:solidFill>
                <a:latin typeface="+mn-lt"/>
              </a:rPr>
              <a:t>4.5 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MeV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5575" y="838200"/>
            <a:ext cx="7159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14400" y="1981200"/>
            <a:ext cx="7048500" cy="2133600"/>
            <a:chOff x="914400" y="1981200"/>
            <a:chExt cx="7048500" cy="2133600"/>
          </a:xfrm>
        </p:grpSpPr>
        <p:sp>
          <p:nvSpPr>
            <p:cNvPr id="9" name="Oval 8"/>
            <p:cNvSpPr/>
            <p:nvPr/>
          </p:nvSpPr>
          <p:spPr>
            <a:xfrm>
              <a:off x="914400" y="19812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24384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28194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87687" y="19812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87687" y="24384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7687" y="28194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24400" y="19812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2448791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00600" y="3733800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67500" y="1988128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67500" y="2466109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67500" y="2829791"/>
              <a:ext cx="12954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5638800"/>
            <a:ext cx="839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These top 8 contribute 30%-40% to the overall spectrum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2829791"/>
            <a:ext cx="6972300" cy="1319645"/>
            <a:chOff x="990600" y="2829791"/>
            <a:chExt cx="6972300" cy="1319645"/>
          </a:xfrm>
        </p:grpSpPr>
        <p:sp>
          <p:nvSpPr>
            <p:cNvPr id="22" name="Oval 21"/>
            <p:cNvSpPr/>
            <p:nvPr/>
          </p:nvSpPr>
          <p:spPr bwMode="auto">
            <a:xfrm>
              <a:off x="990600" y="3276600"/>
              <a:ext cx="1296987" cy="457200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71800" y="3692236"/>
              <a:ext cx="1296987" cy="457200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835236" y="2829791"/>
              <a:ext cx="1296987" cy="457200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65913" y="3276600"/>
              <a:ext cx="1296987" cy="457200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1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nndc.bnl.gov/nudat2/temp/96ZRgvlvtvjvfveM2000em0.0r868.png"/>
          <p:cNvPicPr>
            <a:picLocks noChangeAspect="1" noChangeArrowheads="1"/>
          </p:cNvPicPr>
          <p:nvPr/>
        </p:nvPicPr>
        <p:blipFill rotWithShape="1">
          <a:blip r:embed="rId2"/>
          <a:srcRect r="14966"/>
          <a:stretch/>
        </p:blipFill>
        <p:spPr bwMode="auto">
          <a:xfrm>
            <a:off x="4718050" y="990600"/>
            <a:ext cx="3908425" cy="443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r="20805"/>
          <a:stretch/>
        </p:blipFill>
        <p:spPr bwMode="auto">
          <a:xfrm>
            <a:off x="1143000" y="2438400"/>
            <a:ext cx="408488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4191000" cy="1570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smtClean="0">
                <a:solidFill>
                  <a:srgbClr val="042B7F"/>
                </a:solidFill>
                <a:latin typeface="+mj-lt"/>
              </a:rPr>
              <a:t>First forbidden non-unique, ground-state to ground-state transition accounting for 95% of beta intensity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n-lt"/>
              </a:rPr>
              <a:t>What do these have in common?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1775" y="762000"/>
            <a:ext cx="751291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47800" y="5867400"/>
            <a:ext cx="6248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Need precise measurements of </a:t>
            </a:r>
            <a:r>
              <a:rPr lang="en-US" dirty="0" err="1" smtClean="0">
                <a:latin typeface="+mj-lt"/>
              </a:rPr>
              <a:t>g.s</a:t>
            </a:r>
            <a:r>
              <a:rPr lang="en-US" dirty="0" smtClean="0">
                <a:latin typeface="+mj-lt"/>
              </a:rPr>
              <a:t>. to </a:t>
            </a:r>
            <a:r>
              <a:rPr lang="en-US" dirty="0" err="1" smtClean="0">
                <a:latin typeface="+mj-lt"/>
              </a:rPr>
              <a:t>g.s</a:t>
            </a:r>
            <a:r>
              <a:rPr lang="en-US" dirty="0" smtClean="0">
                <a:latin typeface="+mj-lt"/>
              </a:rPr>
              <a:t>. (or </a:t>
            </a:r>
            <a:r>
              <a:rPr lang="en-US" dirty="0" err="1" smtClean="0">
                <a:latin typeface="+mj-lt"/>
              </a:rPr>
              <a:t>g.s</a:t>
            </a:r>
            <a:r>
              <a:rPr lang="en-US" dirty="0" smtClean="0">
                <a:latin typeface="+mj-lt"/>
              </a:rPr>
              <a:t>. to low-lying states) </a:t>
            </a:r>
            <a:r>
              <a:rPr lang="en-US" dirty="0" smtClean="0">
                <a:latin typeface="+mj-lt"/>
                <a:sym typeface="Symbol"/>
              </a:rPr>
              <a:t></a:t>
            </a:r>
            <a:r>
              <a:rPr lang="en-US" dirty="0" smtClean="0">
                <a:latin typeface="+mj-lt"/>
              </a:rPr>
              <a:t> intensity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8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n-lt"/>
              </a:rPr>
              <a:t>Complete data trumps all 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5575" y="707886"/>
            <a:ext cx="57880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link.springer.com/article/10.1007%2F978-3-642-58113-7_156/lookinside/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50000" b="70853"/>
          <a:stretch/>
        </p:blipFill>
        <p:spPr bwMode="auto">
          <a:xfrm>
            <a:off x="246669" y="2125648"/>
            <a:ext cx="351472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9938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Total Absorption Gamma-ray Spectroscopy (TAGS)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96" y="2368550"/>
            <a:ext cx="3230504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9844" y="1673792"/>
            <a:ext cx="3595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Rudstam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et al.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2000" dirty="0">
                <a:solidFill>
                  <a:srgbClr val="042B7F"/>
                </a:solidFill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At.Data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Nucl.Data</a:t>
            </a:r>
            <a:r>
              <a:rPr lang="en-US" sz="2000" dirty="0">
                <a:latin typeface="+mj-lt"/>
              </a:rPr>
              <a:t> Tables 45, 239 (1990)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33490"/>
            <a:ext cx="423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Greenwood </a:t>
            </a:r>
            <a:r>
              <a:rPr lang="en-US" sz="2000" i="1" dirty="0" smtClean="0">
                <a:latin typeface="+mj-lt"/>
              </a:rPr>
              <a:t>et al., </a:t>
            </a:r>
            <a:r>
              <a:rPr lang="en-US" sz="2000" dirty="0" smtClean="0">
                <a:latin typeface="+mj-lt"/>
              </a:rPr>
              <a:t>+ few Valencia</a:t>
            </a:r>
            <a:r>
              <a:rPr lang="en-US" sz="2000" i="1" dirty="0" smtClean="0">
                <a:latin typeface="+mj-lt"/>
              </a:rPr>
              <a:t> </a:t>
            </a:r>
            <a:endParaRPr lang="en-US" sz="20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309" y="787321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Direct Beta-Spectrum Measurements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3518" y="1776767"/>
            <a:ext cx="8940482" cy="4966933"/>
            <a:chOff x="203518" y="1776767"/>
            <a:chExt cx="8940482" cy="4966933"/>
          </a:xfrm>
        </p:grpSpPr>
        <p:pic>
          <p:nvPicPr>
            <p:cNvPr id="2050" name="Picture 2" descr="http://www.nndc.bnl.gov/nudat2/tengblad/95sr-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18" y="1776767"/>
              <a:ext cx="8940482" cy="496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323628" y="3056265"/>
              <a:ext cx="1619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+mj-lt"/>
                </a:rPr>
                <a:t>Rudstam</a:t>
              </a:r>
              <a:endParaRPr lang="en-US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20574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TAGS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0327" y="4475946"/>
            <a:ext cx="80772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recise measurements of the </a:t>
            </a:r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 spectrum itself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Talk by Nick </a:t>
            </a:r>
            <a:r>
              <a:rPr lang="en-US" dirty="0" err="1" smtClean="0">
                <a:solidFill>
                  <a:srgbClr val="C00000"/>
                </a:solidFill>
                <a:latin typeface="+mj-lt"/>
                <a:sym typeface="Symbol"/>
              </a:rPr>
              <a:t>Scielzo</a:t>
            </a:r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 in next </a:t>
            </a:r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session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and/or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New TAGS measurements</a:t>
            </a:r>
            <a:endParaRPr lang="en-US" dirty="0" smtClean="0">
              <a:solidFill>
                <a:srgbClr val="C00000"/>
              </a:solidFill>
              <a:latin typeface="+mj-lt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62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" y="838200"/>
            <a:ext cx="5638800" cy="36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0342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A.C. Hayes et al., arXiv:1309.4146v3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Allowed versus Forbidden Transitions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5" y="707886"/>
            <a:ext cx="7921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3089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237018"/>
            <a:ext cx="8077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Again, see talk </a:t>
            </a:r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by Nick </a:t>
            </a:r>
            <a:r>
              <a:rPr lang="en-US" dirty="0" err="1" smtClean="0">
                <a:solidFill>
                  <a:srgbClr val="C00000"/>
                </a:solidFill>
                <a:latin typeface="+mj-lt"/>
                <a:sym typeface="Symbol"/>
              </a:rPr>
              <a:t>Scielzo</a:t>
            </a:r>
            <a:r>
              <a:rPr lang="en-US" dirty="0" smtClean="0">
                <a:solidFill>
                  <a:srgbClr val="C00000"/>
                </a:solidFill>
                <a:latin typeface="+mj-lt"/>
                <a:sym typeface="Symbol"/>
              </a:rPr>
              <a:t> in next session</a:t>
            </a:r>
          </a:p>
        </p:txBody>
      </p:sp>
    </p:spTree>
    <p:extLst>
      <p:ext uri="{BB962C8B-B14F-4D97-AF65-F5344CB8AC3E}">
        <p14:creationId xmlns:p14="http://schemas.microsoft.com/office/powerpoint/2010/main" val="41026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Summary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5575" y="707886"/>
            <a:ext cx="2435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127" y="135305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Reactor anomaly provides nice link between neutrino physics and nuclear structure physics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01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Neutrino community investing significant time and effort  but they need our help to sort out all the pieces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27" y="3733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CARIBU is well suited both in beams and detector systems to address the main issues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27" y="5105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Problem is difficult but not impossible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7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35-Br – 86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53-I-138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51-Sb- 135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50-Sn-133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 Main Contributors at 6 MeV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5575" y="914400"/>
            <a:ext cx="7159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1000" y="1752600"/>
            <a:ext cx="8321675" cy="1676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Why these?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914400"/>
            <a:ext cx="2892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130300"/>
            <a:ext cx="8229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Large Q value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Large cumulative fission yield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Large beta-feeding to low-lying states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7888" y="2743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35-Br – 86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2743200"/>
          <a:ext cx="15240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&lt;beta&gt; (MeV)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3.887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3.205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2.924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2.155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2.530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2.020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1.944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2.996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2743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0.048 (0.048)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0.047 (0.060)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0.029</a:t>
                      </a:r>
                      <a:r>
                        <a:rPr lang="en-US" sz="1800" baseline="0" dirty="0" smtClean="0"/>
                        <a:t> (0.027)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0.035 (0.036)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0.019 (0.011)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0.015 (0.016)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0.019 (0.016)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0.011 (0.019)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2743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* &lt;beta&gt;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0.19 (0.19)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0.15 (0.19)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0.085</a:t>
                      </a:r>
                      <a:r>
                        <a:rPr lang="en-US" sz="1800" baseline="0" dirty="0" smtClean="0"/>
                        <a:t> (0.079)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0.075 (0.078)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0.048 (0.028)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0.030 (0.032)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0.037 (0.031)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0.033 (0.057)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ensdf\neutrino\tengblad\92rb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9"/>
          <a:stretch>
            <a:fillRect/>
          </a:stretch>
        </p:blipFill>
        <p:spPr bwMode="auto">
          <a:xfrm>
            <a:off x="2955925" y="1598613"/>
            <a:ext cx="62087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0" y="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>
                <a:solidFill>
                  <a:srgbClr val="042B7F"/>
                </a:solidFill>
                <a:latin typeface="+mj-lt"/>
              </a:rPr>
              <a:t>Conflicting Results on </a:t>
            </a:r>
            <a:r>
              <a:rPr lang="en-US" altLang="en-US" sz="4000" baseline="30000" dirty="0" smtClean="0">
                <a:solidFill>
                  <a:srgbClr val="042B7F"/>
                </a:solidFill>
                <a:latin typeface="+mj-lt"/>
              </a:rPr>
              <a:t>92</a:t>
            </a:r>
            <a:r>
              <a:rPr lang="en-US" altLang="en-US" sz="4000" dirty="0" smtClean="0">
                <a:solidFill>
                  <a:srgbClr val="042B7F"/>
                </a:solidFill>
                <a:latin typeface="+mj-lt"/>
              </a:rPr>
              <a:t>Rb decay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685800"/>
            <a:ext cx="6781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4" descr="C:\Users\mccutchan\Documents\Conferences\INT_Nov2013\92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031875"/>
            <a:ext cx="2859087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90950" y="2159000"/>
            <a:ext cx="10287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50%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62800" y="2708275"/>
            <a:ext cx="10287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8787" b="1694"/>
          <a:stretch>
            <a:fillRect/>
          </a:stretch>
        </p:blipFill>
        <p:spPr bwMode="auto">
          <a:xfrm>
            <a:off x="3255963" y="1787525"/>
            <a:ext cx="5453062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25413" y="1441450"/>
            <a:ext cx="70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1850" y="1441450"/>
            <a:ext cx="525463" cy="1800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57313" y="3255963"/>
            <a:ext cx="70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3788" y="1854200"/>
            <a:ext cx="1939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51(18)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788" y="1179513"/>
            <a:ext cx="23193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a) 2000 ENSDF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8750" y="4530725"/>
            <a:ext cx="706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93763" y="4516438"/>
            <a:ext cx="527050" cy="18018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7313" y="6318250"/>
            <a:ext cx="70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6188" y="5156200"/>
            <a:ext cx="19399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95(5)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75" y="3862388"/>
            <a:ext cx="24463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b) Update with </a:t>
            </a:r>
          </a:p>
          <a:p>
            <a:pPr algn="ctr">
              <a:defRPr/>
            </a:pPr>
            <a:r>
              <a:rPr lang="en-US" dirty="0">
                <a:latin typeface="+mj-lt"/>
              </a:rPr>
              <a:t>new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3750" y="2938463"/>
            <a:ext cx="846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g.s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0588" y="6000750"/>
            <a:ext cx="8461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g.s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0" y="-26988"/>
            <a:ext cx="8550275" cy="768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One small nucleus, one big effect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958850"/>
            <a:ext cx="1081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aseline="30000" dirty="0">
                <a:latin typeface="+mj-lt"/>
              </a:rPr>
              <a:t>92</a:t>
            </a:r>
            <a:r>
              <a:rPr lang="en-US" dirty="0">
                <a:latin typeface="+mj-lt"/>
              </a:rPr>
              <a:t>Rb</a:t>
            </a:r>
            <a:endParaRPr lang="en-US" baseline="30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88" y="4038600"/>
            <a:ext cx="10810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aseline="30000" dirty="0">
                <a:latin typeface="+mj-lt"/>
              </a:rPr>
              <a:t>92</a:t>
            </a:r>
            <a:r>
              <a:rPr lang="en-US" dirty="0">
                <a:latin typeface="+mj-lt"/>
              </a:rPr>
              <a:t>Rb</a:t>
            </a:r>
            <a:endParaRPr lang="en-US" baseline="30000" dirty="0"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55575" y="765175"/>
            <a:ext cx="75104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57059" r="32489"/>
          <a:stretch>
            <a:fillRect/>
          </a:stretch>
        </p:blipFill>
        <p:spPr bwMode="auto">
          <a:xfrm>
            <a:off x="152400" y="3429000"/>
            <a:ext cx="423545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11125" y="-76200"/>
            <a:ext cx="755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dirty="0">
                <a:solidFill>
                  <a:srgbClr val="1F497D"/>
                </a:solidFill>
                <a:latin typeface="Calibri" pitchFamily="34" charset="0"/>
              </a:rPr>
              <a:t>Anti-neutrinos from reactors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7963" y="533400"/>
            <a:ext cx="6109710" cy="2078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05325" y="762000"/>
            <a:ext cx="4410075" cy="1031875"/>
            <a:chOff x="4746625" y="5193506"/>
            <a:chExt cx="4410075" cy="1031875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4746625" y="5193506"/>
              <a:ext cx="44100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Calibri" pitchFamily="34" charset="0"/>
                </a:rPr>
                <a:t>Principal Contributors</a:t>
              </a:r>
            </a:p>
          </p:txBody>
        </p:sp>
        <p:sp>
          <p:nvSpPr>
            <p:cNvPr id="25617" name="TextBox 10"/>
            <p:cNvSpPr txBox="1">
              <a:spLocks noChangeArrowheads="1"/>
            </p:cNvSpPr>
            <p:nvPr/>
          </p:nvSpPr>
          <p:spPr bwMode="auto">
            <a:xfrm>
              <a:off x="5156199" y="5703094"/>
              <a:ext cx="33972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en-US" b="1" baseline="30000">
                  <a:solidFill>
                    <a:srgbClr val="FF0000"/>
                  </a:solidFill>
                  <a:latin typeface="Calibri" pitchFamily="34" charset="0"/>
                </a:rPr>
                <a:t>235</a:t>
              </a:r>
              <a:r>
                <a:rPr lang="en-US" altLang="en-US" b="1">
                  <a:solidFill>
                    <a:srgbClr val="FF0000"/>
                  </a:solidFill>
                  <a:latin typeface="Calibri" pitchFamily="34" charset="0"/>
                </a:rPr>
                <a:t>U,</a:t>
              </a: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en-US" baseline="30000">
                  <a:solidFill>
                    <a:srgbClr val="000000"/>
                  </a:solidFill>
                  <a:latin typeface="Calibri" pitchFamily="34" charset="0"/>
                </a:rPr>
                <a:t>238</a:t>
              </a: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U, </a:t>
              </a:r>
              <a:r>
                <a:rPr lang="en-US" altLang="en-US" baseline="30000">
                  <a:solidFill>
                    <a:srgbClr val="000000"/>
                  </a:solidFill>
                  <a:latin typeface="Calibri" pitchFamily="34" charset="0"/>
                </a:rPr>
                <a:t>239</a:t>
              </a: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Pu, </a:t>
              </a:r>
              <a:r>
                <a:rPr lang="en-US" altLang="en-US" baseline="30000">
                  <a:solidFill>
                    <a:srgbClr val="000000"/>
                  </a:solidFill>
                  <a:latin typeface="Calibri" pitchFamily="34" charset="0"/>
                </a:rPr>
                <a:t>241</a:t>
              </a: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Pu</a:t>
              </a:r>
              <a:endParaRPr lang="en-US" altLang="en-US" baseline="300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8762" y="2445603"/>
            <a:ext cx="4313238" cy="1203677"/>
            <a:chOff x="258762" y="2445603"/>
            <a:chExt cx="4313238" cy="1203677"/>
          </a:xfrm>
        </p:grpSpPr>
        <p:sp>
          <p:nvSpPr>
            <p:cNvPr id="25603" name="TextBox 3"/>
            <p:cNvSpPr txBox="1">
              <a:spLocks noChangeArrowheads="1"/>
            </p:cNvSpPr>
            <p:nvPr/>
          </p:nvSpPr>
          <p:spPr bwMode="auto">
            <a:xfrm>
              <a:off x="258762" y="2445603"/>
              <a:ext cx="42370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0000"/>
                  </a:solidFill>
                  <a:latin typeface="Calibri" pitchFamily="34" charset="0"/>
                </a:rPr>
                <a:t>Detection through inverse </a:t>
              </a:r>
              <a:r>
                <a:rPr lang="en-US" altLang="en-US" sz="24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 decay on proton</a:t>
              </a:r>
              <a:endParaRPr lang="en-US" altLang="en-US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3124200"/>
              <a:ext cx="4229100" cy="52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15"/>
          <p:cNvPicPr>
            <a:picLocks noChangeAspect="1" noChangeArrowheads="1"/>
          </p:cNvPicPr>
          <p:nvPr/>
        </p:nvPicPr>
        <p:blipFill rotWithShape="1">
          <a:blip r:embed="rId4"/>
          <a:srcRect t="21370" r="22048"/>
          <a:stretch/>
        </p:blipFill>
        <p:spPr bwMode="auto">
          <a:xfrm>
            <a:off x="1066800" y="609600"/>
            <a:ext cx="2592458" cy="176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029200" y="2388044"/>
            <a:ext cx="4419600" cy="4546156"/>
            <a:chOff x="5029200" y="2388044"/>
            <a:chExt cx="4419600" cy="4546156"/>
          </a:xfrm>
        </p:grpSpPr>
        <p:sp>
          <p:nvSpPr>
            <p:cNvPr id="6" name="TextBox 5"/>
            <p:cNvSpPr txBox="1"/>
            <p:nvPr/>
          </p:nvSpPr>
          <p:spPr>
            <a:xfrm>
              <a:off x="6503987" y="2388044"/>
              <a:ext cx="147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Daya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Bay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641098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F.P. An et al., Phys. Rev. </a:t>
              </a:r>
              <a:r>
                <a:rPr lang="en-US" sz="1600" dirty="0" err="1" smtClean="0">
                  <a:latin typeface="+mj-lt"/>
                </a:rPr>
                <a:t>Lett</a:t>
              </a:r>
              <a:r>
                <a:rPr lang="en-US" sz="1600" dirty="0" smtClean="0">
                  <a:latin typeface="+mj-lt"/>
                </a:rPr>
                <a:t>. 108, 171803 (2012)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9"/>
            <a:stretch>
              <a:fillRect/>
            </a:stretch>
          </p:blipFill>
          <p:spPr bwMode="auto">
            <a:xfrm>
              <a:off x="5029200" y="2884550"/>
              <a:ext cx="3886199" cy="365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0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mccutchan\Documents\Conferences\INT_Nov2013\142cs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9"/>
          <a:stretch>
            <a:fillRect/>
          </a:stretch>
        </p:blipFill>
        <p:spPr bwMode="auto">
          <a:xfrm>
            <a:off x="-6350" y="1687513"/>
            <a:ext cx="49593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 smtClean="0">
                <a:solidFill>
                  <a:srgbClr val="042B7F"/>
                </a:solidFill>
                <a:latin typeface="+mj-lt"/>
              </a:rPr>
              <a:t> </a:t>
            </a:r>
            <a:r>
              <a:rPr lang="en-US" altLang="en-US" sz="4400" baseline="30000" dirty="0" smtClean="0">
                <a:solidFill>
                  <a:srgbClr val="042B7F"/>
                </a:solidFill>
                <a:latin typeface="+mj-lt"/>
              </a:rPr>
              <a:t>142</a:t>
            </a:r>
            <a:r>
              <a:rPr lang="en-US" altLang="en-US" sz="4400" dirty="0" smtClean="0">
                <a:solidFill>
                  <a:srgbClr val="042B7F"/>
                </a:solidFill>
                <a:latin typeface="+mj-lt"/>
              </a:rPr>
              <a:t>Cs decay: Case closed</a:t>
            </a:r>
            <a:endParaRPr lang="en-US" altLang="en-US" sz="3600" dirty="0" smtClean="0">
              <a:solidFill>
                <a:srgbClr val="042B7F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858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3525" y="746125"/>
            <a:ext cx="441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+mn-cs"/>
              </a:rPr>
              <a:t>Reasonable agreement between discrete line data and </a:t>
            </a:r>
            <a:r>
              <a:rPr lang="en-US" sz="2400" dirty="0" err="1">
                <a:latin typeface="+mj-lt"/>
                <a:cs typeface="+mn-cs"/>
              </a:rPr>
              <a:t>Rudstam</a:t>
            </a:r>
            <a:endParaRPr lang="en-US" sz="2400" dirty="0">
              <a:latin typeface="+mj-lt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73638" y="787400"/>
            <a:ext cx="4094162" cy="6070600"/>
            <a:chOff x="4973637" y="786778"/>
            <a:chExt cx="4094163" cy="6070542"/>
          </a:xfrm>
        </p:grpSpPr>
        <p:pic>
          <p:nvPicPr>
            <p:cNvPr id="2765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r="9834"/>
            <a:stretch>
              <a:fillRect/>
            </a:stretch>
          </p:blipFill>
          <p:spPr bwMode="auto">
            <a:xfrm>
              <a:off x="4973637" y="786778"/>
              <a:ext cx="4017963" cy="55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81599" y="6333450"/>
              <a:ext cx="3886201" cy="523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cs typeface="+mn-cs"/>
                </a:rPr>
                <a:t>Courtesy of S. Zhu -ANL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3525" y="5181600"/>
            <a:ext cx="45370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  <a:cs typeface="+mn-cs"/>
              </a:rPr>
              <a:t>20 Levels</a:t>
            </a:r>
          </a:p>
          <a:p>
            <a:pPr algn="ctr">
              <a:defRPr/>
            </a:pPr>
            <a:r>
              <a:rPr lang="en-US" dirty="0">
                <a:latin typeface="+mj-lt"/>
                <a:cs typeface="+mn-cs"/>
              </a:rPr>
              <a:t>~30 placed gamma’s</a:t>
            </a:r>
          </a:p>
          <a:p>
            <a:pPr algn="ctr">
              <a:defRPr/>
            </a:pPr>
            <a:r>
              <a:rPr lang="en-US" dirty="0">
                <a:latin typeface="+mj-lt"/>
                <a:cs typeface="+mn-cs"/>
              </a:rPr>
              <a:t>~80 unplaced gamma’s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6163" y="1981200"/>
            <a:ext cx="4537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  <a:cs typeface="+mn-cs"/>
              </a:rPr>
              <a:t>71 Levels</a:t>
            </a:r>
          </a:p>
          <a:p>
            <a:pPr algn="ctr">
              <a:defRPr/>
            </a:pPr>
            <a:r>
              <a:rPr lang="en-US" dirty="0">
                <a:latin typeface="+mj-lt"/>
                <a:cs typeface="+mn-cs"/>
              </a:rPr>
              <a:t>217 placed gamma’s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35-Br – 86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53-I-138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51-Sb- 135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50-Sn-133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Main Contributors at 6 MeV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5575" y="914400"/>
            <a:ext cx="7159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00600" y="3176588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11488" y="4038600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6413" y="4451350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4495800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Closer look at </a:t>
            </a:r>
            <a:r>
              <a:rPr lang="en-US" sz="4400" baseline="30000" dirty="0">
                <a:solidFill>
                  <a:schemeClr val="tx2"/>
                </a:solidFill>
                <a:latin typeface="+mn-lt"/>
              </a:rPr>
              <a:t>104,104m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Nb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914400"/>
            <a:ext cx="5559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1295400"/>
            <a:ext cx="678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No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Rudstam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879600"/>
            <a:ext cx="6781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No TAGS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478088"/>
            <a:ext cx="84582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00000"/>
                </a:solidFill>
                <a:latin typeface="+mj-lt"/>
              </a:rPr>
              <a:t>No discrete line data !!!</a:t>
            </a:r>
          </a:p>
          <a:p>
            <a:pPr>
              <a:defRPr/>
            </a:pPr>
            <a:r>
              <a:rPr lang="en-US" sz="3600" dirty="0">
                <a:solidFill>
                  <a:srgbClr val="800000"/>
                </a:solidFill>
                <a:latin typeface="+mj-lt"/>
              </a:rPr>
              <a:t>      </a:t>
            </a:r>
            <a:r>
              <a:rPr lang="en-US" sz="3600" dirty="0">
                <a:latin typeface="+mj-lt"/>
              </a:rPr>
              <a:t>(</a:t>
            </a:r>
            <a:r>
              <a:rPr lang="en-US" sz="2400" dirty="0">
                <a:latin typeface="+mj-lt"/>
                <a:sym typeface="Symbol"/>
              </a:rPr>
              <a:t>’s from mixed source, no  feedings could be determined</a:t>
            </a:r>
            <a:r>
              <a:rPr lang="en-US" sz="3600" dirty="0">
                <a:latin typeface="+mj-lt"/>
                <a:sym typeface="Symbol"/>
              </a:rPr>
              <a:t>)</a:t>
            </a:r>
            <a:endParaRPr lang="en-US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769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Beta-spectra are from CGM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22443" r="28703" b="22253"/>
          <a:stretch>
            <a:fillRect/>
          </a:stretch>
        </p:blipFill>
        <p:spPr bwMode="auto">
          <a:xfrm>
            <a:off x="1066800" y="1143000"/>
            <a:ext cx="7010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7" t="48769" r="25562" b="35323"/>
          <a:stretch>
            <a:fillRect/>
          </a:stretch>
        </p:blipFill>
        <p:spPr bwMode="auto">
          <a:xfrm>
            <a:off x="5776913" y="1530350"/>
            <a:ext cx="22240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8" t="51990" r="36157" b="36079"/>
          <a:stretch>
            <a:fillRect/>
          </a:stretch>
        </p:blipFill>
        <p:spPr bwMode="auto">
          <a:xfrm>
            <a:off x="3581400" y="1676400"/>
            <a:ext cx="21891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50000" r="49200" b="39299"/>
          <a:stretch>
            <a:fillRect/>
          </a:stretch>
        </p:blipFill>
        <p:spPr bwMode="auto">
          <a:xfrm>
            <a:off x="1274763" y="1550988"/>
            <a:ext cx="23066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6019800" y="53340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Q=8100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CFY=0.0036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733800" y="53340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Q=7210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CFY=0.028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524000" y="53340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Q=6384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cs typeface="+mn-cs"/>
              </a:rPr>
              <a:t>CFY=0.057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8263"/>
            <a:ext cx="6172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Neutron-rich </a:t>
            </a:r>
            <a:r>
              <a:rPr lang="en-US" sz="4400" dirty="0" err="1">
                <a:solidFill>
                  <a:schemeClr val="tx2"/>
                </a:solidFill>
                <a:latin typeface="+mn-lt"/>
              </a:rPr>
              <a:t>Nb’s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575" y="762000"/>
            <a:ext cx="42640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12713" y="5715000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aseline="30000" dirty="0" smtClean="0">
                <a:latin typeface="+mj-lt"/>
                <a:cs typeface="+mn-cs"/>
              </a:rPr>
              <a:t>239</a:t>
            </a:r>
            <a:r>
              <a:rPr lang="en-US" altLang="en-US" dirty="0" smtClean="0">
                <a:latin typeface="+mj-lt"/>
                <a:cs typeface="+mn-cs"/>
              </a:rPr>
              <a:t>Pu: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76200"/>
            <a:ext cx="6172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Very limited data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5575" y="685800"/>
            <a:ext cx="42640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2" descr="C:\Users\mccutchan\Documents\Conferences\INT_Nov2013\100Nb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0"/>
            <a:ext cx="3497263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C:\Users\mccutchan\Documents\Conferences\INT_Nov2013\100Nb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613"/>
            <a:ext cx="33956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52400" y="5360988"/>
          <a:ext cx="8686799" cy="110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966"/>
                <a:gridCol w="1212034"/>
                <a:gridCol w="1371600"/>
                <a:gridCol w="1143000"/>
                <a:gridCol w="1371600"/>
                <a:gridCol w="1273628"/>
                <a:gridCol w="1240971"/>
              </a:tblGrid>
              <a:tr h="37105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EEM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ELP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EEM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ELP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EEM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ELP</a:t>
                      </a:r>
                      <a:endParaRPr lang="en-US" sz="1800" dirty="0"/>
                    </a:p>
                  </a:txBody>
                  <a:tcPr marT="45746" marB="45746"/>
                </a:tc>
              </a:tr>
              <a:tr h="3659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1+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0.79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2.55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2.4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2.4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3.06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2.46</a:t>
                      </a:r>
                      <a:endParaRPr lang="en-US" sz="1800" dirty="0"/>
                    </a:p>
                  </a:txBody>
                  <a:tcPr marT="45746" marB="45746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4+/5+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2.21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2.01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2.3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3.06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2.46</a:t>
                      </a:r>
                      <a:endParaRPr lang="en-US" sz="1800" dirty="0"/>
                    </a:p>
                  </a:txBody>
                  <a:tcPr marT="45746" marB="45746"/>
                </a:tc>
              </a:tr>
            </a:tbl>
          </a:graphicData>
        </a:graphic>
      </p:graphicFrame>
      <p:pic>
        <p:nvPicPr>
          <p:cNvPr id="31784" name="Picture 4" descr="C:\Users\mccutchan\Documents\Conferences\INT_Nov2013\102Nbg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788988"/>
            <a:ext cx="33194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5" name="Picture 5" descr="C:\Users\mccutchan\Documents\Conferences\INT_Nov2013\102Nb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940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6" name="Picture 7" descr="C:\Users\mccutchan\Documents\Conferences\INT_Nov2013\104Nbg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823913"/>
            <a:ext cx="32051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7" name="Picture 8" descr="C:\Users\mccutchan\Documents\Conferences\INT_Nov2013\104Nb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971800"/>
            <a:ext cx="29987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788988"/>
            <a:ext cx="5867400" cy="60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1413" y="788988"/>
            <a:ext cx="2895600" cy="60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35-Br – 86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241Pu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39-Y-98m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41-Nb- 104m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53-I-138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1600200"/>
          <a:ext cx="1447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39-Y-96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 – 142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39-Y-100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51-Sb- 135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50-Sn-133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52400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Main Contributors at 6 MeV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5575" y="914400"/>
            <a:ext cx="7159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00600" y="3657600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709988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59100" y="3176588"/>
            <a:ext cx="1447800" cy="533400"/>
          </a:xfrm>
          <a:prstGeom prst="ellipse">
            <a:avLst/>
          </a:prstGeom>
          <a:solidFill>
            <a:srgbClr val="E6B9B8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7938"/>
            <a:ext cx="8550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Beware of “false positives”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18661" r="26971" b="53731"/>
          <a:stretch>
            <a:fillRect/>
          </a:stretch>
        </p:blipFill>
        <p:spPr bwMode="auto">
          <a:xfrm>
            <a:off x="152400" y="868363"/>
            <a:ext cx="8763000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55575" y="762000"/>
            <a:ext cx="7159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9600" y="5257800"/>
            <a:ext cx="2209800" cy="457200"/>
          </a:xfrm>
          <a:prstGeom prst="ellipse">
            <a:avLst/>
          </a:prstGeom>
          <a:solidFill>
            <a:srgbClr val="FF0000">
              <a:alpha val="6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4650" y="1600200"/>
          <a:ext cx="27432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Nucleus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at 3 </a:t>
                      </a:r>
                      <a:r>
                        <a:rPr lang="en-US" sz="1800" dirty="0" err="1" smtClean="0"/>
                        <a:t>MeV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54-Xe-137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3.519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55-Cs-139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3.259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- 94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3.120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40-Zr- 99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3.010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2.916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41-Nb- 98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2.830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– 92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2.812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41-Nb-101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2.654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1600200"/>
          <a:ext cx="27432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Nucleus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at 4 </a:t>
                      </a:r>
                      <a:r>
                        <a:rPr lang="en-US" sz="1800" dirty="0" err="1" smtClean="0"/>
                        <a:t>MeV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4.872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3.694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- 96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3.545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2.994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- 94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2.897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2.780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2.646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54-Xe-139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2.606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19800" y="1600200"/>
          <a:ext cx="27432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Nucleus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at 5 </a:t>
                      </a:r>
                      <a:r>
                        <a:rPr lang="en-US" sz="1800" dirty="0" err="1" smtClean="0"/>
                        <a:t>MeV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9.171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- 96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7.475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6.592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4.585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4.153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3.636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3.460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38-Sr- 95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3.435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34914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30000">
                <a:solidFill>
                  <a:srgbClr val="042B7F"/>
                </a:solidFill>
                <a:latin typeface="Arial" charset="0"/>
              </a:rPr>
              <a:t>235</a:t>
            </a:r>
            <a:r>
              <a:rPr lang="en-US" altLang="en-US" sz="2800" b="1">
                <a:solidFill>
                  <a:srgbClr val="042B7F"/>
                </a:solidFill>
                <a:latin typeface="Arial" charset="0"/>
              </a:rPr>
              <a:t>U main contributors to anti-neutrino spectra</a:t>
            </a:r>
            <a:endParaRPr lang="en-US" altLang="en-US" sz="2800">
              <a:solidFill>
                <a:srgbClr val="042B7F"/>
              </a:solidFill>
              <a:latin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Other energy regions of the spectrum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7800" y="763588"/>
            <a:ext cx="8432800" cy="63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5113" y="1981200"/>
            <a:ext cx="7964487" cy="3657600"/>
            <a:chOff x="264391" y="1981200"/>
            <a:chExt cx="7965209" cy="3657600"/>
          </a:xfrm>
        </p:grpSpPr>
        <p:sp>
          <p:nvSpPr>
            <p:cNvPr id="12" name="Oval 11"/>
            <p:cNvSpPr/>
            <p:nvPr/>
          </p:nvSpPr>
          <p:spPr>
            <a:xfrm>
              <a:off x="6019600" y="3048000"/>
              <a:ext cx="22100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19600" y="1981200"/>
              <a:ext cx="22100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19600" y="2286000"/>
              <a:ext cx="22100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85634" y="2667000"/>
              <a:ext cx="22100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85634" y="2362200"/>
              <a:ext cx="2210000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4391" y="5181600"/>
              <a:ext cx="1220898" cy="381000"/>
            </a:xfrm>
            <a:prstGeom prst="ellipse">
              <a:avLst/>
            </a:prstGeom>
            <a:solidFill>
              <a:srgbClr val="E6B9B8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99599" y="5176838"/>
              <a:ext cx="2133793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</a:rPr>
                <a:t>“Top three”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42888" y="1905000"/>
            <a:ext cx="7986712" cy="4195763"/>
            <a:chOff x="243609" y="1905000"/>
            <a:chExt cx="7985991" cy="4195465"/>
          </a:xfrm>
        </p:grpSpPr>
        <p:sp>
          <p:nvSpPr>
            <p:cNvPr id="9" name="Oval 8"/>
            <p:cNvSpPr/>
            <p:nvPr/>
          </p:nvSpPr>
          <p:spPr>
            <a:xfrm>
              <a:off x="6019999" y="3352697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19999" y="3733670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86564" y="4495616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86564" y="3733670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3609" y="3047919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709" y="1905000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64244" y="4114643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4404" y="5714729"/>
              <a:ext cx="1154008" cy="371449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6992" y="5638535"/>
              <a:ext cx="4533491" cy="461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j-lt"/>
                </a:rPr>
                <a:t>Rudstam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>
                  <a:latin typeface="+mj-lt"/>
                  <a:sym typeface="Symbol"/>
                </a:rPr>
                <a:t>’s and/or TAGS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86564" y="3009822"/>
              <a:ext cx="2209601" cy="457168"/>
            </a:xfrm>
            <a:prstGeom prst="ellipse">
              <a:avLst/>
            </a:prstGeom>
            <a:solidFill>
              <a:srgbClr val="008000">
                <a:alpha val="63922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07975" y="2347913"/>
            <a:ext cx="8302625" cy="3336925"/>
            <a:chOff x="308263" y="2348346"/>
            <a:chExt cx="8302337" cy="3335876"/>
          </a:xfrm>
        </p:grpSpPr>
        <p:sp>
          <p:nvSpPr>
            <p:cNvPr id="26" name="Oval 25"/>
            <p:cNvSpPr/>
            <p:nvPr/>
          </p:nvSpPr>
          <p:spPr>
            <a:xfrm>
              <a:off x="308263" y="2721291"/>
              <a:ext cx="2165275" cy="369772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24390" y="3438615"/>
              <a:ext cx="2165275" cy="371358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086292" y="4190854"/>
              <a:ext cx="2165275" cy="371358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32075" y="2348346"/>
              <a:ext cx="2166862" cy="371358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51567" y="5268428"/>
              <a:ext cx="1252495" cy="369771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5666" y="5222404"/>
              <a:ext cx="1904934" cy="461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j-lt"/>
                </a:rPr>
                <a:t>Rudstam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>
                  <a:latin typeface="+mj-lt"/>
                  <a:sym typeface="Symbol"/>
                </a:rPr>
                <a:t>’s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42888" y="1890713"/>
            <a:ext cx="8520112" cy="4281487"/>
            <a:chOff x="243609" y="1891146"/>
            <a:chExt cx="8519391" cy="4281054"/>
          </a:xfrm>
        </p:grpSpPr>
        <p:sp>
          <p:nvSpPr>
            <p:cNvPr id="35" name="Oval 34"/>
            <p:cNvSpPr/>
            <p:nvPr/>
          </p:nvSpPr>
          <p:spPr>
            <a:xfrm>
              <a:off x="3080231" y="1891146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020032" y="2629258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3609" y="3383245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2977" y="3799128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32501" y="4513431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020032" y="4148343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020032" y="4495970"/>
              <a:ext cx="2209613" cy="457154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58097" y="5715046"/>
              <a:ext cx="1225446" cy="371437"/>
            </a:xfrm>
            <a:prstGeom prst="ellipse">
              <a:avLst/>
            </a:prstGeom>
            <a:solidFill>
              <a:srgbClr val="FF0000">
                <a:alpha val="6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29581" y="5710285"/>
              <a:ext cx="2133419" cy="461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</a:rPr>
                <a:t>“High priority”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6248400"/>
            <a:ext cx="8229600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Reminder : There are others that don’t even make the list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How to “fit in” with nuclear structure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685800"/>
            <a:ext cx="87106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67125" y="1066800"/>
          <a:ext cx="27432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Nucleus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at 4 </a:t>
                      </a:r>
                      <a:r>
                        <a:rPr lang="en-US" sz="1800" dirty="0" err="1" smtClean="0"/>
                        <a:t>MeV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4.872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3.694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- 96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3.545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2.994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- 94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2.897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2.780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2.646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54-Xe-139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2.606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45250" y="1066800"/>
          <a:ext cx="27432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Nucleus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at 5 </a:t>
                      </a:r>
                      <a:r>
                        <a:rPr lang="en-US" sz="1800" dirty="0" err="1" smtClean="0"/>
                        <a:t>MeV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37-Rb- 92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9.171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- 96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7.475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41-Nb-100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6.592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55-Cs-142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4.585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55-Cs-140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4.153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52-Te-135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3.636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39-Y - 99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3.460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38-Sr- 95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3.435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3657600" y="1371600"/>
            <a:ext cx="2209800" cy="457200"/>
          </a:xfrm>
          <a:prstGeom prst="ellipse">
            <a:avLst/>
          </a:prstGeom>
          <a:solidFill>
            <a:srgbClr val="FF0000">
              <a:alpha val="6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2112963"/>
            <a:ext cx="2209800" cy="457200"/>
          </a:xfrm>
          <a:prstGeom prst="ellipse">
            <a:avLst/>
          </a:prstGeom>
          <a:solidFill>
            <a:srgbClr val="FF0000">
              <a:alpha val="6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4103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724400"/>
            <a:ext cx="8251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"/>
          <p:cNvSpPr txBox="1">
            <a:spLocks noChangeArrowheads="1"/>
          </p:cNvSpPr>
          <p:nvPr/>
        </p:nvSpPr>
        <p:spPr bwMode="auto">
          <a:xfrm>
            <a:off x="138113" y="-22225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99"/>
                </a:solidFill>
              </a:rPr>
              <a:t>Rudstam’s data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609600"/>
            <a:ext cx="3352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113" y="6376988"/>
            <a:ext cx="61341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Rudstam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et al.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2000" dirty="0">
                <a:solidFill>
                  <a:srgbClr val="042B7F"/>
                </a:solidFill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At.Data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Nucl.Data</a:t>
            </a:r>
            <a:r>
              <a:rPr lang="en-US" sz="2000" dirty="0">
                <a:latin typeface="+mj-lt"/>
              </a:rPr>
              <a:t> Tables 45, 239 (1990)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4135438" cy="976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Gammas</a:t>
            </a:r>
          </a:p>
          <a:p>
            <a:pPr algn="ctr">
              <a:spcBef>
                <a:spcPct val="5000"/>
              </a:spcBef>
              <a:defRPr/>
            </a:pPr>
            <a:r>
              <a:rPr lang="en-US" dirty="0" err="1">
                <a:solidFill>
                  <a:srgbClr val="C00000"/>
                </a:solidFill>
              </a:rPr>
              <a:t>NaI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Tl</a:t>
            </a:r>
            <a:r>
              <a:rPr lang="en-US" dirty="0">
                <a:solidFill>
                  <a:srgbClr val="C00000"/>
                </a:solidFill>
              </a:rPr>
              <a:t>) crystal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Measured beta and gamma single spectra for the decay of 80+ fission products</a:t>
            </a:r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971800"/>
            <a:ext cx="43973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1600200"/>
            <a:ext cx="4572000" cy="1298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Betas </a:t>
            </a:r>
          </a:p>
          <a:p>
            <a:pPr algn="ctr">
              <a:spcBef>
                <a:spcPct val="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Plastic (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srgbClr val="C00000"/>
                </a:solidFill>
              </a:rPr>
              <a:t>E) + </a:t>
            </a:r>
            <a:r>
              <a:rPr lang="en-US" sz="2400" dirty="0" err="1">
                <a:solidFill>
                  <a:srgbClr val="C00000"/>
                </a:solidFill>
              </a:rPr>
              <a:t>HPGe</a:t>
            </a:r>
            <a:r>
              <a:rPr lang="en-US" sz="2400" dirty="0">
                <a:solidFill>
                  <a:srgbClr val="C00000"/>
                </a:solidFill>
              </a:rPr>
              <a:t>(E), high E</a:t>
            </a:r>
          </a:p>
          <a:p>
            <a:pPr algn="ctr">
              <a:spcBef>
                <a:spcPct val="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Si(Li) with Plastic (veto), low E </a:t>
            </a:r>
          </a:p>
        </p:txBody>
      </p: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95600"/>
            <a:ext cx="4329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486400"/>
            <a:ext cx="8534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dirty="0">
                <a:latin typeface="+mj-lt"/>
              </a:rPr>
              <a:t>The obtained mean energies are very useful                     for decay heat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7" y="1905000"/>
            <a:ext cx="8224386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24" y="5618884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G. Mention </a:t>
            </a:r>
            <a:r>
              <a:rPr lang="en-US" sz="2000" i="1" dirty="0" smtClean="0">
                <a:latin typeface="+mj-lt"/>
              </a:rPr>
              <a:t>et al., </a:t>
            </a:r>
            <a:r>
              <a:rPr lang="en-US" sz="2000" dirty="0" smtClean="0">
                <a:latin typeface="+mj-lt"/>
              </a:rPr>
              <a:t>Phys. Rev. D </a:t>
            </a:r>
            <a:r>
              <a:rPr lang="en-US" sz="2000" b="1" dirty="0" smtClean="0">
                <a:latin typeface="+mj-lt"/>
              </a:rPr>
              <a:t>83</a:t>
            </a:r>
            <a:r>
              <a:rPr lang="en-US" sz="2000" dirty="0" smtClean="0">
                <a:latin typeface="+mj-lt"/>
              </a:rPr>
              <a:t>, 073006 (2011). 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975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What is the “Reactor Anomaly”?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5575" y="685800"/>
            <a:ext cx="6169025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5575" y="757535"/>
            <a:ext cx="898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Survey of 19 short baseline (&lt;100 m) reactor antineutrino experiments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230" y="1143000"/>
            <a:ext cx="737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Number of Observed/Predicted = 0.943 </a:t>
            </a:r>
            <a:r>
              <a:rPr lang="en-US" b="1" dirty="0" smtClean="0">
                <a:solidFill>
                  <a:schemeClr val="tx2"/>
                </a:solidFill>
                <a:latin typeface="+mj-lt"/>
                <a:sym typeface="Symbol"/>
              </a:rPr>
              <a:t> 0.023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600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(Deviation from 1.0 at 98.6 % C.L.)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27003"/>
            <a:ext cx="8915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Result confirmed (1.4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sym typeface="Symbol"/>
              </a:rPr>
              <a:t>  from 1.0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 C. Zhang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et al.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Phys. Rev. D 87, 073018 (2013).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6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975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How to determine “predicted”? 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685801"/>
            <a:ext cx="5940425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575" y="685800"/>
            <a:ext cx="3425825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Conversion method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69978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Total </a:t>
            </a:r>
            <a:r>
              <a:rPr lang="en-US" sz="2000" dirty="0" smtClean="0">
                <a:latin typeface="+mj-lt"/>
                <a:sym typeface="Symbol"/>
              </a:rPr>
              <a:t> spectrum measured in 1980’s</a:t>
            </a:r>
          </a:p>
          <a:p>
            <a:pPr algn="ctr"/>
            <a:r>
              <a:rPr lang="en-US" sz="2000" dirty="0" smtClean="0">
                <a:latin typeface="+mj-lt"/>
                <a:sym typeface="Symbol"/>
              </a:rPr>
              <a:t> at ILL for </a:t>
            </a:r>
            <a:r>
              <a:rPr lang="en-US" sz="2000" baseline="30000" dirty="0" smtClean="0">
                <a:latin typeface="+mj-lt"/>
                <a:sym typeface="Symbol"/>
              </a:rPr>
              <a:t>235</a:t>
            </a:r>
            <a:r>
              <a:rPr lang="en-US" sz="2000" dirty="0" smtClean="0">
                <a:latin typeface="+mj-lt"/>
                <a:sym typeface="Symbol"/>
              </a:rPr>
              <a:t>U, </a:t>
            </a:r>
            <a:r>
              <a:rPr lang="en-US" sz="2000" baseline="30000" dirty="0" smtClean="0">
                <a:latin typeface="+mj-lt"/>
                <a:sym typeface="Symbol"/>
              </a:rPr>
              <a:t>239</a:t>
            </a:r>
            <a:r>
              <a:rPr lang="en-US" sz="2000" dirty="0" smtClean="0">
                <a:latin typeface="+mj-lt"/>
                <a:sym typeface="Symbol"/>
              </a:rPr>
              <a:t>Pu, </a:t>
            </a:r>
            <a:r>
              <a:rPr lang="en-US" sz="2000" baseline="30000" dirty="0" smtClean="0">
                <a:latin typeface="+mj-lt"/>
                <a:sym typeface="Symbol"/>
              </a:rPr>
              <a:t>241</a:t>
            </a:r>
            <a:r>
              <a:rPr lang="en-US" sz="2000" dirty="0" smtClean="0">
                <a:latin typeface="+mj-lt"/>
                <a:sym typeface="Symbol"/>
              </a:rPr>
              <a:t>Pu</a:t>
            </a:r>
            <a:endParaRPr lang="en-US" sz="2000" dirty="0">
              <a:latin typeface="+mj-lt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8839200" cy="210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114800" y="1600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Fit using ~30 “virtual” branches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9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186" y="685800"/>
            <a:ext cx="5486400" cy="4953000"/>
            <a:chOff x="4191000" y="685800"/>
            <a:chExt cx="5486400" cy="4953000"/>
          </a:xfrm>
        </p:grpSpPr>
        <p:sp>
          <p:nvSpPr>
            <p:cNvPr id="4" name="TextBox 3"/>
            <p:cNvSpPr txBox="1"/>
            <p:nvPr/>
          </p:nvSpPr>
          <p:spPr>
            <a:xfrm>
              <a:off x="4953001" y="685800"/>
              <a:ext cx="3200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Summation method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00717" y="1558472"/>
              <a:ext cx="3245757" cy="2784928"/>
              <a:chOff x="3006999" y="653506"/>
              <a:chExt cx="5821816" cy="524645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999" y="653506"/>
                <a:ext cx="5821816" cy="5246454"/>
              </a:xfrm>
              <a:prstGeom prst="rect">
                <a:avLst/>
              </a:prstGeom>
              <a:noFill/>
              <a:ln w="952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143950" y="3276740"/>
                <a:ext cx="3135085" cy="1814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642" y="2436305"/>
              <a:ext cx="1401906" cy="1449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29200" y="10668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(or ab-initio method)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717" y="4743995"/>
              <a:ext cx="2982683" cy="89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191000" y="4419600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</a:rPr>
                <a:t>Single nucleus – sum </a:t>
              </a:r>
              <a:r>
                <a:rPr lang="en-US" sz="2200" dirty="0" smtClean="0">
                  <a:latin typeface="+mj-lt"/>
                  <a:sym typeface="Symbol"/>
                </a:rPr>
                <a:t> branches*intensity</a:t>
              </a:r>
              <a:endParaRPr lang="en-US" sz="22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" y="5410200"/>
            <a:ext cx="4537364" cy="1374005"/>
            <a:chOff x="4530436" y="5481935"/>
            <a:chExt cx="4537364" cy="1374005"/>
          </a:xfrm>
        </p:grpSpPr>
        <p:sp>
          <p:nvSpPr>
            <p:cNvPr id="22" name="TextBox 21"/>
            <p:cNvSpPr txBox="1"/>
            <p:nvPr/>
          </p:nvSpPr>
          <p:spPr>
            <a:xfrm>
              <a:off x="4530436" y="5481935"/>
              <a:ext cx="4537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</a:rPr>
                <a:t>Total  – sum </a:t>
              </a:r>
              <a:r>
                <a:rPr lang="en-US" sz="2200" dirty="0" smtClean="0">
                  <a:latin typeface="+mj-lt"/>
                  <a:sym typeface="Symbol"/>
                </a:rPr>
                <a:t> spectrum*fission yield</a:t>
              </a:r>
              <a:r>
                <a:rPr lang="en-US" sz="2400" dirty="0" smtClean="0">
                  <a:latin typeface="+mj-lt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21932" y="5867400"/>
                  <a:ext cx="3969668" cy="9885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𝐹𝑌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932" y="5867400"/>
                  <a:ext cx="3969668" cy="9885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6200" y="53975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How to determine “predicted”? 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5575" y="685801"/>
            <a:ext cx="5940425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075506" y="800100"/>
            <a:ext cx="4220894" cy="5067300"/>
            <a:chOff x="5075506" y="800100"/>
            <a:chExt cx="4220894" cy="5067300"/>
          </a:xfrm>
        </p:grpSpPr>
        <p:sp>
          <p:nvSpPr>
            <p:cNvPr id="26" name="TextBox 25"/>
            <p:cNvSpPr txBox="1"/>
            <p:nvPr/>
          </p:nvSpPr>
          <p:spPr>
            <a:xfrm>
              <a:off x="5638800" y="800100"/>
              <a:ext cx="2590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Hybrid method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453" y="1528465"/>
              <a:ext cx="3687494" cy="296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04106" y="5162490"/>
              <a:ext cx="3687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Ab-initio with known data = 90%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81600" y="5467290"/>
              <a:ext cx="3839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Conversion with 5 virtual branches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5506" y="4459069"/>
              <a:ext cx="4220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Th. A Mueller </a:t>
              </a:r>
              <a:r>
                <a:rPr lang="en-US" sz="1600" i="1" dirty="0" smtClean="0">
                  <a:latin typeface="+mj-lt"/>
                </a:rPr>
                <a:t>et al.,</a:t>
              </a:r>
            </a:p>
            <a:p>
              <a:pPr algn="ctr"/>
              <a:r>
                <a:rPr lang="en-US" sz="1600" i="1" dirty="0" smtClean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Phys. Rev. C </a:t>
              </a:r>
              <a:r>
                <a:rPr lang="en-US" sz="1600" b="1" dirty="0" smtClean="0">
                  <a:latin typeface="+mj-lt"/>
                </a:rPr>
                <a:t>83</a:t>
              </a:r>
              <a:r>
                <a:rPr lang="en-US" sz="1600" dirty="0" smtClean="0">
                  <a:latin typeface="+mj-lt"/>
                </a:rPr>
                <a:t>, 054615 (2011)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975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What are the implications?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685801"/>
            <a:ext cx="5026025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990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Many possible explanations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Predicted Antineutrino spectrum is incorrect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524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Experimental bias in all 19 experiments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76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New physics at short baselines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03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Existence of a 4</a:t>
            </a:r>
            <a:r>
              <a:rPr lang="en-US" baseline="30000" dirty="0" smtClean="0">
                <a:solidFill>
                  <a:srgbClr val="002060"/>
                </a:solidFill>
                <a:latin typeface="+mj-lt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sterile neutrino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71789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Would impact </a:t>
            </a:r>
            <a:r>
              <a:rPr lang="en-US" dirty="0" smtClean="0">
                <a:solidFill>
                  <a:srgbClr val="002060"/>
                </a:solidFill>
                <a:latin typeface="+mj-lt"/>
                <a:sym typeface="Symbol"/>
              </a:rPr>
              <a:t></a:t>
            </a:r>
            <a:r>
              <a:rPr lang="en-US" baseline="-25000" dirty="0" smtClean="0">
                <a:solidFill>
                  <a:srgbClr val="002060"/>
                </a:solidFill>
                <a:latin typeface="+mj-lt"/>
                <a:sym typeface="Symbol"/>
              </a:rPr>
              <a:t>13</a:t>
            </a:r>
            <a:r>
              <a:rPr lang="en-US" dirty="0" smtClean="0">
                <a:solidFill>
                  <a:srgbClr val="002060"/>
                </a:solidFill>
                <a:latin typeface="+mj-lt"/>
                <a:sym typeface="Symbol"/>
              </a:rPr>
              <a:t> results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975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Efforts by the Neutrino Community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685801"/>
            <a:ext cx="6550025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838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Numerous Very Short Baseline Experiments ranging from operating to planning stages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2625785" cy="20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896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Nucifer</a:t>
            </a:r>
            <a:r>
              <a:rPr lang="en-US" dirty="0" smtClean="0">
                <a:latin typeface="+mj-lt"/>
              </a:rPr>
              <a:t>, France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242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Operational, D=7m</a:t>
            </a:r>
            <a:endParaRPr lang="en-US" sz="20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/>
          <a:stretch/>
        </p:blipFill>
        <p:spPr bwMode="auto">
          <a:xfrm>
            <a:off x="3276600" y="2009648"/>
            <a:ext cx="2018749" cy="19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7000" y="4324290"/>
            <a:ext cx="334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Nearly Operational, D=6-13m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0" y="38862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Neutrino-4, Russia</a:t>
            </a:r>
            <a:endParaRPr lang="en-US" dirty="0">
              <a:latin typeface="+mj-lt"/>
            </a:endParaRPr>
          </a:p>
        </p:txBody>
      </p:sp>
      <p:pic>
        <p:nvPicPr>
          <p:cNvPr id="2053" name="Picture 5" descr="http://www.researchgate.net/publication/257201262_PROSPECT_-_A_Precision_Reactor_Neutrino_and_Oscillation_Spectrum_Experiment_at_Very_Short_Baselines/fulltexts/5356a1440cf2512f4af50642.pdf/images/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6348" r="16190" b="64693"/>
          <a:stretch/>
        </p:blipFill>
        <p:spPr bwMode="auto">
          <a:xfrm>
            <a:off x="5875004" y="2089078"/>
            <a:ext cx="2964196" cy="16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2200" y="3896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PROSPECT, USA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4384" y="4324290"/>
            <a:ext cx="14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Conceptual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509" y="5529590"/>
            <a:ext cx="756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CORMORAD – Italy, PANDA – Japan, </a:t>
            </a:r>
            <a:r>
              <a:rPr lang="en-US" dirty="0" err="1" smtClean="0">
                <a:latin typeface="+mj-lt"/>
              </a:rPr>
              <a:t>SOLiD</a:t>
            </a:r>
            <a:r>
              <a:rPr lang="en-US" dirty="0" smtClean="0">
                <a:latin typeface="+mj-lt"/>
              </a:rPr>
              <a:t> - France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Eras Medium ITC" panose="020B0602030504020804" pitchFamily="34" charset="0"/>
                <a:cs typeface="Aharoni" panose="02010803020104030203" pitchFamily="2" charset="-79"/>
              </a:rPr>
              <a:t>What can our community contribute ?</a:t>
            </a:r>
            <a:endParaRPr lang="en-US" sz="4000" dirty="0">
              <a:solidFill>
                <a:srgbClr val="002060"/>
              </a:solidFill>
              <a:latin typeface="Eras Medium ITC" panose="020B06020305040208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cutchan\Desktop\Atlas_Users_2014\235U_Thermalbm_71_jf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0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</TotalTime>
  <Words>1301</Words>
  <Application>Microsoft Office PowerPoint</Application>
  <PresentationFormat>On-screen Show (4:3)</PresentationFormat>
  <Paragraphs>428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Reactor Antineutrino Anomaly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Libby Ricard-McCutchan</cp:lastModifiedBy>
  <cp:revision>319</cp:revision>
  <cp:lastPrinted>2007-07-02T19:06:14Z</cp:lastPrinted>
  <dcterms:created xsi:type="dcterms:W3CDTF">2007-06-28T20:22:43Z</dcterms:created>
  <dcterms:modified xsi:type="dcterms:W3CDTF">2014-05-16T04:18:38Z</dcterms:modified>
</cp:coreProperties>
</file>