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6" r:id="rId1"/>
  </p:sldMasterIdLst>
  <p:notesMasterIdLst>
    <p:notesMasterId r:id="rId5"/>
  </p:notesMasterIdLst>
  <p:handoutMasterIdLst>
    <p:handoutMasterId r:id="rId6"/>
  </p:handoutMasterIdLst>
  <p:sldIdLst>
    <p:sldId id="418" r:id="rId2"/>
    <p:sldId id="419" r:id="rId3"/>
    <p:sldId id="420" r:id="rId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0000"/>
    <a:srgbClr val="FFC000"/>
    <a:srgbClr val="E6B9B8"/>
    <a:srgbClr val="FFFF00"/>
    <a:srgbClr val="042B7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1000" autoAdjust="0"/>
  </p:normalViewPr>
  <p:slideViewPr>
    <p:cSldViewPr>
      <p:cViewPr>
        <p:scale>
          <a:sx n="69" d="100"/>
          <a:sy n="69" d="100"/>
        </p:scale>
        <p:origin x="-66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7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6624E84F-76A1-457E-8F2C-E89E17FB7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0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CD2A158F-E5BD-4564-A42E-E0C62AB21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9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50423FDA-FF89-4127-9833-F61125E321FE}" type="datetimeFigureOut">
              <a:rPr lang="en-US"/>
              <a:pPr>
                <a:defRPr/>
              </a:pPr>
              <a:t>5/14/2014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F20EA1CF-B8F5-4273-A7E0-325025352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4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6ADC41C-91CC-4664-936E-67608B3FC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B7AA6938-0E16-4C96-A030-ED571107B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4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164FC6E4-C244-4147-9FE3-244BDB326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9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735308CC-9384-4D95-A19F-5F1852DFF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4E6F87E-326F-4240-BA96-F760B54F7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8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EEE83655-23D0-4FAE-9831-AC0EA5AC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2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59055260-03F6-4724-BC79-926C7660B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0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1AB7ACDD-1E0D-4513-B839-893C3E6E1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7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AE21E8F3-CA26-4386-AC42-BF0052B5F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1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A77772F7-39B3-4F2D-B313-125C682B8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6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098C70C0-D4DB-4660-AD79-CA82ECE8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8" descr="REVBG_Slide4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45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2075" y="990600"/>
            <a:ext cx="86836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6063" y="-76200"/>
            <a:ext cx="855821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/>
                </a:solidFill>
                <a:latin typeface="+mj-lt"/>
                <a:cs typeface="+mn-cs"/>
              </a:rPr>
              <a:t>Precision </a:t>
            </a:r>
            <a:r>
              <a:rPr lang="en-US" sz="3200" dirty="0" smtClean="0">
                <a:solidFill>
                  <a:schemeClr val="tx2"/>
                </a:solidFill>
                <a:latin typeface="+mj-lt"/>
                <a:cs typeface="+mn-cs"/>
              </a:rPr>
              <a:t>Lifetime Measurements (DSAM)</a:t>
            </a:r>
          </a:p>
          <a:p>
            <a:pPr algn="ctr"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cs typeface="+mn-cs"/>
              </a:rPr>
              <a:t>to </a:t>
            </a:r>
            <a:r>
              <a:rPr lang="en-US" sz="3200" dirty="0">
                <a:solidFill>
                  <a:schemeClr val="tx2"/>
                </a:solidFill>
                <a:latin typeface="+mj-lt"/>
                <a:cs typeface="+mn-cs"/>
              </a:rPr>
              <a:t>Test Ab-initio Calculations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2075" y="2971800"/>
            <a:ext cx="4734826" cy="3913187"/>
            <a:chOff x="4267200" y="2819400"/>
            <a:chExt cx="4734826" cy="391318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2" t="24940" r="17928" b="39609"/>
            <a:stretch>
              <a:fillRect/>
            </a:stretch>
          </p:blipFill>
          <p:spPr bwMode="auto">
            <a:xfrm>
              <a:off x="4267200" y="2819400"/>
              <a:ext cx="4734826" cy="391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769100" y="4775993"/>
              <a:ext cx="1993900" cy="1119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2" idx="3"/>
            </p:cNvCxnSpPr>
            <p:nvPr/>
          </p:nvCxnSpPr>
          <p:spPr>
            <a:xfrm flipH="1" flipV="1">
              <a:off x="6873638" y="4419600"/>
              <a:ext cx="5145" cy="363681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6873637" y="4836967"/>
              <a:ext cx="5145" cy="363681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/>
          </p:nvSpPr>
          <p:spPr>
            <a:xfrm rot="10800000">
              <a:off x="6781801" y="4783281"/>
              <a:ext cx="193964" cy="9351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6781800" y="5181600"/>
              <a:ext cx="207817" cy="1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767948" y="4419600"/>
              <a:ext cx="207817" cy="1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17" t="41696" r="20993" b="47133"/>
            <a:stretch/>
          </p:blipFill>
          <p:spPr bwMode="auto">
            <a:xfrm>
              <a:off x="7245870" y="4830040"/>
              <a:ext cx="1735374" cy="1005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295400"/>
            <a:ext cx="167086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Group 51"/>
          <p:cNvGrpSpPr/>
          <p:nvPr/>
        </p:nvGrpSpPr>
        <p:grpSpPr>
          <a:xfrm>
            <a:off x="3363936" y="1378227"/>
            <a:ext cx="5128250" cy="1510745"/>
            <a:chOff x="3654425" y="2971800"/>
            <a:chExt cx="5128250" cy="1510745"/>
          </a:xfrm>
        </p:grpSpPr>
        <p:sp>
          <p:nvSpPr>
            <p:cNvPr id="34" name="Freeform 6"/>
            <p:cNvSpPr>
              <a:spLocks/>
            </p:cNvSpPr>
            <p:nvPr/>
          </p:nvSpPr>
          <p:spPr bwMode="auto">
            <a:xfrm rot="5400000">
              <a:off x="5055394" y="3331369"/>
              <a:ext cx="992188" cy="984250"/>
            </a:xfrm>
            <a:custGeom>
              <a:avLst/>
              <a:gdLst>
                <a:gd name="T0" fmla="*/ 0 w 1152"/>
                <a:gd name="T1" fmla="*/ 2147483647 h 1008"/>
                <a:gd name="T2" fmla="*/ 0 w 1152"/>
                <a:gd name="T3" fmla="*/ 2147483647 h 1008"/>
                <a:gd name="T4" fmla="*/ 2147483647 w 1152"/>
                <a:gd name="T5" fmla="*/ 2147483647 h 1008"/>
                <a:gd name="T6" fmla="*/ 2147483647 w 1152"/>
                <a:gd name="T7" fmla="*/ 0 h 1008"/>
                <a:gd name="T8" fmla="*/ 0 w 1152"/>
                <a:gd name="T9" fmla="*/ 2147483647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1008"/>
                <a:gd name="T17" fmla="*/ 1152 w 1152"/>
                <a:gd name="T18" fmla="*/ 1008 h 10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1008">
                  <a:moveTo>
                    <a:pt x="0" y="336"/>
                  </a:moveTo>
                  <a:lnTo>
                    <a:pt x="0" y="720"/>
                  </a:lnTo>
                  <a:lnTo>
                    <a:pt x="1152" y="1008"/>
                  </a:lnTo>
                  <a:lnTo>
                    <a:pt x="1152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 rot="5400000">
              <a:off x="4191794" y="3352006"/>
              <a:ext cx="892175" cy="8429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 rot="5400000">
              <a:off x="3784600" y="3679825"/>
              <a:ext cx="396875" cy="1873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 rot="5400000">
              <a:off x="3549650" y="3679825"/>
              <a:ext cx="396875" cy="1873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 rot="5400000">
              <a:off x="7156450" y="3679825"/>
              <a:ext cx="396875" cy="1873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 rot="5400000">
              <a:off x="6923088" y="3679825"/>
              <a:ext cx="396875" cy="1873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 rot="5400000">
              <a:off x="6019006" y="3352007"/>
              <a:ext cx="892175" cy="84296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 rot="5400000">
              <a:off x="7875588" y="3511550"/>
              <a:ext cx="396875" cy="523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 rot="5400000">
              <a:off x="7359650" y="3703638"/>
              <a:ext cx="693737" cy="141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3816350" y="3267075"/>
              <a:ext cx="4571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dirty="0">
                  <a:solidFill>
                    <a:schemeClr val="bg2">
                      <a:lumMod val="10000"/>
                    </a:schemeClr>
                  </a:solidFill>
                  <a:cs typeface="Arial" charset="0"/>
                </a:rPr>
                <a:t>Q2</a:t>
              </a:r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6838950" y="3255963"/>
              <a:ext cx="4571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dirty="0">
                  <a:solidFill>
                    <a:schemeClr val="bg2">
                      <a:lumMod val="10000"/>
                    </a:schemeClr>
                  </a:solidFill>
                  <a:cs typeface="Arial" charset="0"/>
                </a:rPr>
                <a:t>Q3</a:t>
              </a:r>
            </a:p>
          </p:txBody>
        </p:sp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7172325" y="3255963"/>
              <a:ext cx="4571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dirty="0">
                  <a:solidFill>
                    <a:schemeClr val="bg2">
                      <a:lumMod val="10000"/>
                    </a:schemeClr>
                  </a:solidFill>
                  <a:cs typeface="Arial" charset="0"/>
                </a:rPr>
                <a:t>Q4</a:t>
              </a: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4319588" y="3573463"/>
              <a:ext cx="5565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dirty="0">
                  <a:solidFill>
                    <a:schemeClr val="bg2">
                      <a:lumMod val="10000"/>
                    </a:schemeClr>
                  </a:solidFill>
                  <a:cs typeface="Arial" charset="0"/>
                </a:rPr>
                <a:t>ED1</a:t>
              </a:r>
            </a:p>
          </p:txBody>
        </p:sp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>
              <a:off x="5208588" y="3763963"/>
              <a:ext cx="8509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800" dirty="0">
                  <a:solidFill>
                    <a:schemeClr val="bg2">
                      <a:lumMod val="10000"/>
                    </a:schemeClr>
                  </a:solidFill>
                  <a:cs typeface="Arial" charset="0"/>
                </a:rPr>
                <a:t>MD1</a:t>
              </a: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6154738" y="3565525"/>
              <a:ext cx="5565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dirty="0">
                  <a:solidFill>
                    <a:schemeClr val="bg2">
                      <a:lumMod val="10000"/>
                    </a:schemeClr>
                  </a:solidFill>
                  <a:cs typeface="Arial" charset="0"/>
                </a:rPr>
                <a:t>ED2</a:t>
              </a:r>
            </a:p>
          </p:txBody>
        </p:sp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7335838" y="4113213"/>
              <a:ext cx="6597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dirty="0">
                  <a:solidFill>
                    <a:schemeClr val="bg2">
                      <a:lumMod val="10000"/>
                    </a:schemeClr>
                  </a:solidFill>
                  <a:cs typeface="Arial" charset="0"/>
                </a:rPr>
                <a:t>PPAC</a:t>
              </a:r>
            </a:p>
          </p:txBody>
        </p:sp>
        <p:sp>
          <p:nvSpPr>
            <p:cNvPr id="50" name="Text Box 41"/>
            <p:cNvSpPr txBox="1">
              <a:spLocks noChangeArrowheads="1"/>
            </p:cNvSpPr>
            <p:nvPr/>
          </p:nvSpPr>
          <p:spPr bwMode="auto">
            <a:xfrm>
              <a:off x="8023225" y="2971800"/>
              <a:ext cx="50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dirty="0">
                  <a:solidFill>
                    <a:schemeClr val="bg2">
                      <a:lumMod val="10000"/>
                    </a:schemeClr>
                  </a:solidFill>
                  <a:cs typeface="Arial" charset="0"/>
                </a:rPr>
                <a:t>Ion</a:t>
              </a:r>
            </a:p>
          </p:txBody>
        </p:sp>
        <p:sp>
          <p:nvSpPr>
            <p:cNvPr id="51" name="Text Box 42"/>
            <p:cNvSpPr txBox="1">
              <a:spLocks noChangeArrowheads="1"/>
            </p:cNvSpPr>
            <p:nvPr/>
          </p:nvSpPr>
          <p:spPr bwMode="auto">
            <a:xfrm>
              <a:off x="7766050" y="3221038"/>
              <a:ext cx="10166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dirty="0">
                  <a:solidFill>
                    <a:schemeClr val="bg2">
                      <a:lumMod val="10000"/>
                    </a:schemeClr>
                  </a:solidFill>
                  <a:cs typeface="Arial" charset="0"/>
                </a:rPr>
                <a:t>chamber</a:t>
              </a:r>
            </a:p>
          </p:txBody>
        </p:sp>
      </p:grpSp>
      <p:sp>
        <p:nvSpPr>
          <p:cNvPr id="53" name="Line 67"/>
          <p:cNvSpPr>
            <a:spLocks noChangeShapeType="1"/>
          </p:cNvSpPr>
          <p:nvPr/>
        </p:nvSpPr>
        <p:spPr bwMode="auto">
          <a:xfrm flipV="1">
            <a:off x="2314454" y="2133600"/>
            <a:ext cx="6096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67"/>
          <p:cNvSpPr>
            <a:spLocks noChangeShapeType="1"/>
          </p:cNvSpPr>
          <p:nvPr/>
        </p:nvSpPr>
        <p:spPr bwMode="auto">
          <a:xfrm flipV="1">
            <a:off x="900376" y="2133600"/>
            <a:ext cx="145905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55" name="Group 30"/>
          <p:cNvGrpSpPr>
            <a:grpSpLocks/>
          </p:cNvGrpSpPr>
          <p:nvPr/>
        </p:nvGrpSpPr>
        <p:grpSpPr bwMode="auto">
          <a:xfrm>
            <a:off x="5620616" y="4914898"/>
            <a:ext cx="3381374" cy="1809750"/>
            <a:chOff x="2493" y="2174"/>
            <a:chExt cx="3169" cy="1510"/>
          </a:xfrm>
        </p:grpSpPr>
        <p:pic>
          <p:nvPicPr>
            <p:cNvPr id="56" name="Picture 27"/>
            <p:cNvPicPr>
              <a:picLocks noChangeAspect="1" noChangeArrowheads="1"/>
            </p:cNvPicPr>
            <p:nvPr/>
          </p:nvPicPr>
          <p:blipFill>
            <a:blip r:embed="rId5" cstate="print"/>
            <a:srcRect l="7715" t="42622" r="15218" b="27866"/>
            <a:stretch>
              <a:fillRect/>
            </a:stretch>
          </p:blipFill>
          <p:spPr bwMode="auto">
            <a:xfrm>
              <a:off x="2493" y="2174"/>
              <a:ext cx="3169" cy="151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graphicFrame>
          <p:nvGraphicFramePr>
            <p:cNvPr id="57" name="Object 28"/>
            <p:cNvGraphicFramePr>
              <a:graphicFrameLocks noChangeAspect="1"/>
            </p:cNvGraphicFramePr>
            <p:nvPr/>
          </p:nvGraphicFramePr>
          <p:xfrm>
            <a:off x="4186" y="2300"/>
            <a:ext cx="260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6" imgW="177480" imgH="228600" progId="Equation.3">
                    <p:embed/>
                  </p:oleObj>
                </mc:Choice>
                <mc:Fallback>
                  <p:oleObj name="Equation" r:id="rId6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6" y="2300"/>
                          <a:ext cx="260" cy="3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8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6547668" y="2397558"/>
            <a:ext cx="18780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163280" y="3352800"/>
            <a:ext cx="457200" cy="36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-84138"/>
            <a:ext cx="93726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latin typeface="+mj-lt"/>
                <a:cs typeface="+mn-cs"/>
              </a:rPr>
              <a:t>The </a:t>
            </a:r>
            <a:r>
              <a:rPr lang="en-US" sz="4400" dirty="0" smtClean="0">
                <a:solidFill>
                  <a:schemeClr val="tx2"/>
                </a:solidFill>
                <a:latin typeface="+mj-lt"/>
                <a:cs typeface="+mn-cs"/>
              </a:rPr>
              <a:t>Next Step : M1 strengths</a:t>
            </a:r>
            <a:endParaRPr lang="en-US" sz="440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609600"/>
            <a:ext cx="6477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4213"/>
            <a:ext cx="7239000" cy="137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57413"/>
            <a:ext cx="35052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t="57754" r="21669"/>
          <a:stretch/>
        </p:blipFill>
        <p:spPr bwMode="auto">
          <a:xfrm>
            <a:off x="4194464" y="2667000"/>
            <a:ext cx="4315691" cy="3476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-76200"/>
            <a:ext cx="8153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en-US" sz="4400" dirty="0" smtClean="0">
                <a:solidFill>
                  <a:schemeClr val="tx2"/>
                </a:solidFill>
                <a:latin typeface="+mj-lt"/>
                <a:cs typeface="+mn-cs"/>
              </a:rPr>
              <a:t>Requirements</a:t>
            </a:r>
            <a:endParaRPr lang="en-US" sz="440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685800"/>
            <a:ext cx="3124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76200" y="816114"/>
            <a:ext cx="8839200" cy="2615042"/>
            <a:chOff x="76200" y="816114"/>
            <a:chExt cx="8839200" cy="2615042"/>
          </a:xfrm>
        </p:grpSpPr>
        <p:sp>
          <p:nvSpPr>
            <p:cNvPr id="5" name="TextBox 4"/>
            <p:cNvSpPr txBox="1"/>
            <p:nvPr/>
          </p:nvSpPr>
          <p:spPr>
            <a:xfrm>
              <a:off x="76200" y="816114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C00000"/>
                  </a:solidFill>
                  <a:latin typeface="+mj-lt"/>
                </a:rPr>
                <a:t>Targets</a:t>
              </a:r>
              <a:endParaRPr lang="en-US" sz="4000" b="1" dirty="0">
                <a:solidFill>
                  <a:srgbClr val="C00000"/>
                </a:solidFill>
                <a:latin typeface="+mj-lt"/>
              </a:endParaRPr>
            </a:p>
          </p:txBody>
        </p:sp>
        <p:pic>
          <p:nvPicPr>
            <p:cNvPr id="33794" name="Picture 2" descr="Targetla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736" y="1210938"/>
              <a:ext cx="2236664" cy="1789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57200" y="1524000"/>
              <a:ext cx="6096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j-lt"/>
                </a:rPr>
                <a:t>Multiple and well-characterized : </a:t>
              </a:r>
            </a:p>
            <a:p>
              <a:r>
                <a:rPr lang="en-US" sz="2400" dirty="0">
                  <a:latin typeface="+mj-lt"/>
                </a:rPr>
                <a:t> </a:t>
              </a:r>
              <a:r>
                <a:rPr lang="en-US" sz="2400" dirty="0" smtClean="0">
                  <a:latin typeface="+mj-lt"/>
                </a:rPr>
                <a:t>    needed to pin down systematic uncertainties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488" y="2477049"/>
              <a:ext cx="6315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j-lt"/>
                </a:rPr>
                <a:t>Exotic</a:t>
              </a:r>
              <a:r>
                <a:rPr lang="en-US" dirty="0">
                  <a:latin typeface="+mj-lt"/>
                </a:rPr>
                <a:t>?</a:t>
              </a:r>
              <a:r>
                <a:rPr lang="en-US" dirty="0" smtClean="0">
                  <a:latin typeface="+mj-lt"/>
                </a:rPr>
                <a:t> Like tritium doped:</a:t>
              </a:r>
            </a:p>
            <a:p>
              <a:r>
                <a:rPr lang="en-US" dirty="0"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     </a:t>
              </a:r>
              <a:r>
                <a:rPr lang="en-US" sz="2400" dirty="0" smtClean="0">
                  <a:latin typeface="+mj-lt"/>
                </a:rPr>
                <a:t>(</a:t>
              </a:r>
              <a:r>
                <a:rPr lang="en-US" sz="2400" dirty="0" err="1" smtClean="0">
                  <a:latin typeface="+mj-lt"/>
                </a:rPr>
                <a:t>t,p</a:t>
              </a:r>
              <a:r>
                <a:rPr lang="en-US" sz="2400" dirty="0" smtClean="0">
                  <a:latin typeface="+mj-lt"/>
                </a:rPr>
                <a:t>) reactions to push to more neutron-rich</a:t>
              </a:r>
              <a:r>
                <a:rPr lang="en-US" dirty="0" smtClean="0">
                  <a:latin typeface="+mj-lt"/>
                </a:rPr>
                <a:t> 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2" name="AutoShape 2" descr="data:image/jpeg;base64,/9j/4AAQSkZJRgABAQAAAQABAAD/2wCEAAkGBxQTEhUUExQWFhUXGBwaGRgYGRweGBsdHxwfHB4gIB8cHyoiIB0lHR8YITIhJSosLy4uHR8zODQsNygtLiwBCgoKDg0OGxAQGzckICQvLyw3LCwsNS8sLCwvNCwsNCwsNCwvNDQsLCwsLCwsNCwsLCwsLCwsLCwsLCwsLCwsLP/AABEIAMwAqAMBIgACEQEDEQH/xAAbAAACAgMBAAAAAAAAAAAAAAAFBgQHAQIDAP/EAEUQAAEDAgQDBQUGBAMFCQAAAAECAxEAIQQFEjEGQVETImFxgQcykaGxFEJSwdHhIzNy8BUkYkNTY3PSFjZUgpKissLx/8QAGgEAAwEBAQEAAAAAAAAAAAAAAQIDBAAFBv/EADQRAAICAQMBBQYFAwUAAAAAAAABAhEDEiExBAUTQVFhFCIyobHRQnGBkcEVUvAkNGKS4f/aAAwDAQACEQMRAD8AN5Zhit1KyAAr+WOaUpIk+u1Nq2pSQeYihriNLkxGjQR/QZSR6G/wowuoIoL2DxcvDmFJgRsSLKV5SE/GiK8SkEgqEgaiOYHX5Gg7uZMsOrDkEz3dKbpSeRPnf4Ui5jnqwrEPDSFlQRpKt0ESLDoUj4mpaq2KxjqthTO3i+e63qJ1bESNhF/pW+WYQvgNOpEtKSbKnUIN9hB2tSSrip9pAahuDfUJCj686avZ/jFCVG6nCZKt/TnSTi/iYVzpCObqw+ELaXEOJbWDC0qUQkiLEDbcVGzHFsIWwWiNJStJI5XSQVc43vTLxHk/2ptDSiUyqdQG1j8fKq9xuSqwi2pcLhcWpsGAEwhQgxPO/Ok1KrQdLLAyfME2CrdP28KaHcOXG/4bmg+QIIPnzpFy7hiCHO2LDMypMagof6QdvOmgZiyEdmyglI/Dv6qJ3p8GXvIakufPkScdLonYXCISvtFQF6SFEnoRv8aGZ/mrYSNNxO/NR/CnqahrUkH3Uz4qk+sA1GW8jVqUlvVtJN/S1hUJdTnqo4X+rj9xlCHjIrjMUdmtQn3u903JMeVRjBUiTYKBPOADerIawjAEJYww9B/01zfKgO41hvUH9K1Prs7hp7l/nqj9yHs8FLVq+QXwXEOHdhtKzqNoKSN/SiC2w0haiZEE+UAmgeCwrywFpbYTJBlKlRIPmLTRTEnEKbUhTbBBEGHCLfE1J9NFyU63RZTfBXvDhMuuKMnrViYFI7LUfuLB+IpdZyJaEFCWW4O/8dRogtGL7FaAw2oGCdK1A26G9WhBxQcs1KTaC7ucNDdRHoaEZxmzILToUCW1zA3giDvSJieLXG1qacbmDA1GFDzix8xQTN8xUrUkrCpHd0m2/wA7UzTexIdsw4mwRdmRpJUVWIPlYG8zWar7KHcPJD+ocrCSD4gGa9U5SjB1Tf5Jsar8S+OJHQ00XFbBKkqgTAUI+Rg1CwfFLS8J2+tMpEEEgHVt6SaOZrh+0aW3tqSRPQ8j8ap7BNuuNutrbZClBY16R2mpMyNuZm9VewqJr2JC1FWpKlT1FyaTc0YLb2oq7xuCJ3rGQOaXkmAQbR50U4ty09zSCpYkkAbDf5VPTpkPjkm9wbjDLWqOkelWB7NMGXCl2e4gFIESDMz5cvhSXwgx2jgRE99NiJtN6vFtlnCtE91tEzYRJ8BzNBR8Cuaep2ZxOHCvdF/ClTP1YdhTZWkuuIJKUJ9xBJHeVyPK5sPGpGJzh7EyhkFpvn/vFDqZsB8fWuuEytIIAGtczziesG8+dMoojZBcacfIXiFQnkhE3257kUSWlDLfaPKS00ke7MADlPn0G/KuuYY/DYSFYl0BStuZMfhHTx286qjjjiH7a6OzUS2hRKAZAuIJI/F4mmSp1yBh/MvaHhXFD/KulKAQLpSDznTqtPjeoa+PcN/4NZ81J/WlBYUolR0Segri8ifw/A/rUpdBinJyd2/+TX0YO/klS+g6/wDbljlgvisfkKx/24bVZOBCj/zOXkEGkxJ3kgWt3SZ8N7edYYeKVagfCI/euXZuHyf/AGl9zvaJf4kWTwzxY8+4222y40i40pOpvrclIg+A6054zDPqT3QZjoKBeyPDg4ZwiP5kfACrCQmn7pRWmOyXrf1Cp3uxOSlxKSHPejoKkZSt1acR2awFJQOzBA0ayYGq21xXbiGzh8hUfJHCkkCO8DMibCPzijHZjPgAcUcRYbArUUNIex6xpKt0IHU7kb+7ueZqJwnkYeUXVtpddVcrWBpB6JGwA8AabH+HsGsyrCYcneQjSZ8wa0zBhllvUhmNGwStUEdCDMjwp3xsIa5hw+HjqUhtRGxKZPzTevUrLzPAlSwp7EMkKICWD3EARAgJI3/u1eqac/Jfv/4Nt5loqqs8Zow2YLS5q0KIcTA6/vNPeHzRoiO1QSLXUJNIvEDiHng8oatJhN4AE/nHzppSQqRX2MZLeJWlANl90ReCZTAHpTFiwS6jUkq1kFUAyAeUi/hFF+KOF14h77QwpKQNIWCSgoj72raAI2rdrHAOaMHLjy+6p8++eugH3Uz943ocncHPLcEMDiFPOlJcv2eHTASkclLP3RH3Rc0fbwbuKUHsSqEfcQBv4aT7orjl/DiUEOOqKnLFQ5A9CT71NeGwBX33DCd77kePQU2kNkfB4Yr7rY0oHPkP1NTjobBQgalbHz8f0+NcMXnekaWUiBz/AEH51T+eYl51jWXFBZUSSFEH3trXiKDlvSOoXc1zhbyyp4BTkmSZm1uuw6UYyLhp3FslxhKNSVkKBMTYRB/vegWUZO9iXNDKFLVz6AdSdgKvHgnJ38KyGnexgSYQFTJ6qJgn0rslxXucnL3nvwVViOEMemZw6jHNBCh8qis5G8pClJQFgCQUkm/Tzq+cVji2lZLaiAkm15/elnK+GHBC2CGxB7neN4tM7j+7VPXlsrGGJp3sUy8VNq0uNAHoSZp1yvg1p9pDupY1AGExA+VD8/4MzMOKcKFvhRkqbB+aDcfOmnIMPmDLKEDDO2HNI51txLfcyZduPoFcDl6suZUGHNSZ7RQsSYifiBT8kggEbG9V6MNmCrHDLv10055Y04lltDjarJANwdh50uaKXB2JtgniT+Z6CuOUj3j5D8z+VTc+wi1rlIBEAHvAQfjXDD4NSEwrSDMkah6c6iluW8CQpdJnH2PUUJYbPfdVAvsBufp8abcTgngJCQfJQn60i5fgH3sWpxxpQXqCW0mLAH896LAE8pyNKEJabSNt/qT4V6peLcDksNGWtnnB/tSP9mj/AIYO5+95V6hQRXbxiQFOKNkif7msHCJUypeNJbQ5CkoT/MX4JHIbd411xeLaYISgDEP9BdtEeH31fKtMowisQsPOEuEzMyCPG/L5VOEXFeoXTJeDeOPltTnZoaCSljfu7STutXjsPHamHKMuS13WxqUo2MXP6nxqRgcLqsmABGpUQPDzo7h8Np7qUztIJhRHPUeQjZI351X1YDbL8AAkrV3iOglI8B1NccQXHtgdPIcvMnmaPj+x0r1c9wJi5/g64MkD51XD+VOu4l7Blz+GgBWoIAI1GfXerkeNIuHajEYp4pgKW2lJPMAEGPDVSNINthfLsoGHS20wgBAV3zNzbc9b0acUQdKQZ6xI9YrfCqCgCOdEMNim9eiRrA1Ec4p4oVs4qU2hSG1kKcVcJFzbcx0HU1hx+FgKQQ3BlxSxHlp8aFKbdTi0KLaXEx/MsFJkm0zcDpRvFY1vWhEyoqiwmLHc8qZM5gzMnwW1JwzjSXSO5qTqTPiOlD8P9sC9TqmC32Y7oQvVr0372n3dXhtTFmbnZoJBg8tqqHP+IH2cwxSUurIlHdK1aUnTcAbDlRirdAk6VljdqO4dQBHvANqNugOkeNeYkhQDpuqU/wAIgARcbeVVVieK347xERzJ/WiPs8S6+p5RcWgAAhIJ0ySYkGehpskGoiQmmyw8W2oKVDhgptCNldd71HfKoTDy0wIJ0puet1UEzx4hQD3eOn3kCCL80E380n0pWzDHhLragNSWldqqQQO7EC43JI+FQ1bFqLOwk6NK+0UUzJKUje4tqpcz5leopbOht2Q4u4cCR91PTVNyOlQXuKl41vQ00tWpWpcC4jy6UdzklMIvpG1un7RXKV7nAl2GWpSACEwkchyH5Vits09wf1p+VYo2cL+G4RQjs1FepYudBOnzM3BHhv4UzYVoHcwDPSVRvfYDxNqGs6lkITaSEjxJ/IbmuHG+KKYYRdKQCsR74GyT4RJjqfCi3pVgOuZcW6HktMpBSk95ybAkbNjn4rPoKesnR3NX4r+lVjkvDqXnFgE3AU3pMCfLzirYwSCltAIAISAQNhblUYtuVsaVVsdwaDZhmgDhR2gSEgTAJN58RAEUXWqBVScdr7LGuOOYlSWtAUllJIU6qPdBA7omJVymmm6QEhnzfiUs6ktBTzhEhMbD8R6CeXOl/LsctCULcClofBDhFjPeVYbyN6WOAsyX9sUsgaXAUkKWSL3Ak3PrUvE45aSUy2kNLUpKAFSQAbpt3pm58KWepRdc0GPO5YGWZwWQCohTavdcHunz6HwprYxrLqTtKhEiJv41UeXvO6SptZQu2oG6FyAe8k251s7ma25LuGR11MuKR8UkED41nxdZBvTdPyf8PxKSwvksYYdKMY0EAaAm/MzemHF5m22LqA8KqbLs9S4nWltYAtpW4JMD8YFhUzAZm8sawlphIF1CVrI66lbVSfVQwpuToVY3LgcMfmCvfUIi6EHc+J6JFUtmWLbOtwFK3FuSogQr1E26VZ2XLR2a1JVqP3lG5J86pZp0Fa1WIUtSp6ySaXoOrlnzTVUo1zz48i9RBQgvUkSVmTsOVWf7LsMexcXtqXHnA/Ik1WTPOrs4AwejBNf6pV8TXqZfhMmL4iDxcqCP6fzqqVF1x5XaDSFKAAmyRNXbxLl4WgkJSV6TE0goyYsuKcgjSklIUqQCQQJ9awylpdM1pWgfl2LVh9Qac0AkxYg9N+dqb2cSp/BpcK9XZqGqTMgSkmYHVJ+PSkUvYpKfdQQPE/pT9wwyGmwlz3VJCCnkoqkqHqCRXRlvRzRxdEtHnaR5pv8AMV6pTWEKCpomdJ0z1t3VeqYPqaxVqAR+HUpSXHnLIaRPluT8gflSmcacQpTx3UdXodh6bU+MhDOFSlzTLlyDz2Jt4DQI86Xc3cR9oQpKdCFjQrnfkfpaoZcsXPQMourGbgLAaGi4fvWT/SP3+gpmUuuWHQlCEpTsAAPKtXVQJozyRxQcpPZCJOTpGzqunz2qtvajlgK0OIZW/wBoClQBnTEERNgN9vCmbHcVJadKFo7oIGoHmd7dAI+NCOK+MWml6ArVH3UiSo+EUuCcOoh3kOP2KqEk6K2yXhZwqWXAGkgTCvePgImKj4rEkLutKUlc3PdskAGedjT0nOmMUheg6HAkyhwQRY0iZbjVN4hSwWgUd26SUK5dOdVacm7E+EMs5ylDWlCFF0x3QCeXO02FbYDNlPBTa1hTZ94pZJN+UiY8PWib+XvJS84sh199BCS3ICRGwNgT4+A60V4QyxeBwrrjiW++EkAOAuItztYyfSssMOKFyit75ZRzk6TM5ZlLSWkrbxKXGECFaiDqmI9RcRavZzwUhpK3UOFA0k9mkwANyQFHYWt51vl+SDHJU6FhhztQVd3vqRzJSTeRtaxotlPY4fEuoUdQI0alq7sDeAfdBnlTydr8xUIx4hcRhi2VJUlxJ0lKdKkjnCT7wvvymkUtkGAVREj+xVx8XstKllnsFEwUJQTrQsWtaCCPIdd6rgHS64kBTDqFGdVxqE92208t+XKrdNGGJuUY1fImS5KmMPsjwrL2KUlxOuG9SQoyncSY51c6FNoIbGlJjuoECw6CqZyPiz7El8IaaL61XeSZSTG0QLc7W3oU7xW+y8HC8XSbrJTF+gO9tprQ6k7OhBabZfmM0wCogA9fGgGb5It46UEaSBJ1QQQbDY/2KqMcTu4rGFaz3VH3Z+74f6huPGrs4ZxmttJJBUO4ojqLfvXkdZ1E8WaCklpb58SkIpxbXInO8GPIWCVL0Aye8kpgcj3QY5Wpj/w0qSn/AEnV670dzp0JTH4jFdWmIAFb9Cuidi1xM0UhL4kAQhyOST7ivQ6k+or1E8bpf7Zgp7gSEqUdgpV4j/T3D61mqIAo8TZSvEP6tUIQnSAD96Tq+dcGcjK2HmoUYTqbV/q6fL503BoECtcXmTLIhbiEHeCQDFScVepht8EXg7NRiMM2vcgQfMUUfMwKrLEpCk4hvDvJShboUO9pi8m4px4NwYbYCQrWdRlUyCfA9K87tn/aafGTS/kfp5Xl9EuStPaRmAskbqUpUgjbURFieg+FJWCzApXqPe+vx60c9or5OITJ2QOZO88yAflSmlRr0ujhowxQuSTU7QZzHMVuLEHVAImLkePlWWUqbTCm5Lqe6VQbdRGx8645Zh1rCigwQkyfCLj1qcjHp/hIhCCmxcABmdySLmBHlBqspW6OlNz95hXOMPiMOlBKn0SiJU7qB2iIPcMz3ekXp8yX/DUYZSGXO1W73gFd5xKoAMk3iQSfWomZ4vCIwzSSWnXBpGpHuzcnUbgyOR2iuyOJW3MM8G0NYVLABB0XWeRSsHckGwmsz1SjTCqT2OmR5kwyypRZcxDqe6pSJ0pOwAiYN996ycN9mxXauhKtKknSq6wY/FyEzHjNcOFmsZhg2lhCVKcSFKSQYM3knkpNgfSjWOwrjzwK3S2DCFwmxXAMwr7oSQPSklXgMrBfE2LwV3GwW3lrK1KVYmRF/Cw8LUC4y4ZS40jEjEJ1kAJlpSe18Aqd+nUU68TZotkLbcw3a4dsJCXXAknXyIi9j0FJ/FvGOGxmECVMrU6j+WbhKTaSfEC21UjF6rsVtVQmZ7kDjBRqXKlbIiFdQd4IPWgckjrHLpRrF49bqU3Xra9wKuY5ieUG4mgjyypRUfeJJO+5PlWuKaW5Ju+DvgXtC0qSSCDar44BxZU3czKU9dxKTcqPQbC1UKFCLSSN5irW9lmKkJt+NMwn/SoX33mwEV5PbMbwavIvgVSrzLCSpD6wl4jU25qSNpAuDHPl8KJ4nHoSlatQVpEwkgm+w8ybVXHtHeLZQUJVqIkkOASBAgAiZEikvIOJk4ZSlN4USpQUSFRdNxICYNyTW3pZPNhjNeKJ5EoXb+5fOVYIoaCXIK1SXOhUr3vQbDwAr1BuCuMW8dqQEqS62lJWDEGZ90gmdq9V0kLYuYvHnLkkwpzCjYD32jySJ95s7D8PiNkHM+L3H1KWWGioiElUqgX8YnxpSxmavKbDKnFqbBBCCZEjbe9qwxiiBz9Kpixp/ESyTkvhGXDcWKSnQpOHRA0zoKl9KtT2XKH2IEL1wpfeIIJv4zFUO84om6VDzBH1386uL2YrJwXSFqFeT2y1iwLIldNfyaellKcnFlfcfNJdxZKDfs0kHUVBQjqbk+NKLiIAki/S5/ajnF+KP2nVqJOgAkrSs2kXUmxNACqvSwvVhixJpqTR5tAPIHzpmybK3nGnHGy0ABBSQQbd63jbelpombUfyhThToU/2TJMqBHvRyFr+VdlbSFhyDm1rWlKATpBJAuQJ57UzZDkRs6hIdCe8F8gRvAJ3HWKhYjIy0VHQrsiJSuYKZ2K4BIozw/h8EoHW0jSgDUtTkBZm9okgDao5JKUdh4qnuOfC/GSy2UJCnF3CW0e8o8iTyEb0S4occf0oV3F6ElbaTKpMxpVFiI6dOlIfCLSS8Q0EtJXZJUZUd4jx8KO8R5irDYtpSlT3LaRbe/y+vjUm/w1sUrxM5xgnsQwNS1BtpB7i9QeK4PevY7AWtvSDhMMykpW44EpJi5AJMCfqPjTvxxxL2ukJebKVAkJCVBad958IFqzg8vZZwX2hxxLkpgIWlOgnpYTfaaLdfCKt+RC4geZGIX2Ilsju6FSJjc/nQjDY1bapQYJkeh3FGs5y8J0uw2gOf7JBko+QpcaQomEg+VbIr3ESfJ0xL2ogkAeVWD7L1nWCB7q99IMSk/eJlOw23qvX8KtF1CKdfZsiXUmAYcTfQDHdXzkFPmJrB2rv0k/yL4tXfLUMntXzIBxkKabc7iiNaZgyJi/O3wqvGsebgCJ6Dby6U8+1VUusf0K+opJSjulXSrdiNvoscnzT+rMXW13skO/skxGGYXisW+4ElCUwVdFE6vMkgCK9SErChlZOJYOoGQ2tRQJsYkAyLiwI3r1aFvuWSojjAslKl/aESB3UQdRPTntXhhloSgqTAWJSeonep2YPtJSsOMaHk2IQruk8jp5dbUMTjFuBIUokIEJB5DoKONy1KuP84EypaQ3xGZbwqurRHwP707+zDFf5daei/qP2pHzS+FwyuhcT8waMezvG6Vup/EAfgT+teR2hi7zs+S8m/lJ/wAF+nlXUL1S+gB44/n7zGobpOyzbugAeW9Le9NvtFT/ABp6KPwUAfqk0nGt3QSvp4P0O6hVNm4NSWcSoCEk35SfpUSuzbh8LVre5EOr4idWx2BAAnvKUSVEbxfYTR7JeDmXxq1XN5AOmOg5+FKq811thtSAY2UDBHyvRjJswWwpMKKNSRpKwQiJvc7x1rLOLS22/krF77m2U5grDPr0pB0ykg3EzB+lEuJ8/LrmFK29GhBO8TKh022+tROHsehpa0uoSVkk6lGxIPKunFLzbzjJbuYKVRvuI/P4Un491+o22nYacywrSmCl9lAlOoK1d4WmZ5Um5my800hsLCWXTITrKtokmRtttR3HsoU2jvOB1vuo1iQZjrPT0ik/iB9espd0FyBKknYfhjYeVL08VxH9g5G/E0zltTb5Qsg6TYD3QDe1yfQ1ETh3AdaLxsRuPSoswa8VEnoa3w2VMzvd2iXjH3VwXeW0iKb/AGeJHaIJH3idhaE+It73I0jxe5k+dPXBygzKlkABMAnnNyfLavP7Uf8Ap5Rj4mjp7eS5Ej2jYjViEifdQB8STSk4si1TM5x/bPLXyJt5DaoRvvW/oMDw9NDG/BHn9RNTyuXqMWWZc7mai44tCQgDW5bWEpFtz05n51mo2acFo7q8M72iXFBAZJAfSs/dIN1J5yYIG/Ws1NaVwam34i5mOFxDi9boGowOVaHCKbHei9NOLWi0EHna/jypTexqnFHUZEmBQwZJOVVsgZIrTZOxOYBWHQ1BlKyqeUER8ZrTJ8w7F1K+Q38qhRWYrT7PBxcPB38zOsrTT8gzxTnDT4Gk3iCI3gyD9aVakLbua17EnYVHDgjhjojwaJ5de7OYFeTUrD4c80n4VJ/wxdpQUg3BUCAfjVEm3Qtqrshof03Eg+dqnKx7jgAWslI91PIeQ+FRcThyDsPSuYTQlDzQdS8GFcbgVJJ1KKtMTqGkpnkZpidyxnDYktuFwiEKQSYmUg72G9dvZi9h2nu1xIC0lK0kKSFcgRv1uKPe1ppl/DsYjDskKSvQe6QdGgkDT4ED51Fq1TZTjcrvOcepbiihayATEkGPIi0eNQ8Pg1LEhMgRJ8T+ZrLmXrGkqSpAULakkT5TE0UyjLwpQSbj8I+8eQq8MMtPukZ5op7sGKwhioF6srG8JFs6VgtxyBCp9TQPFcPNpNifUimhhnb8ieTqcaQpls1IwiIVRt7LWwP3rm0y2mfdBi03q3c0+SL6hSjsmRq8ipTD7YHfKZ8Nq7N4lvVa/oap7tckblfwsu3h8pMOFILiYBWQNWlXjvuKxQzgllam5WoAKQUwqQrwm1eryZaoTaSteh6sfeimV0+w22F6YCoNudJmFYIPeEeYpkxTTIQ9r1dvbRJsqefpUnCcGLcYQ/8AbGWwoTC0xHqD+VVwQUG53fAmT3lpAbakdPlWzypA0ym/4aKL4dYT7+bYceSVH/7VzGT4Ee/moV/QyfzWa1vO64M66ZXdkJSQo7H4fvXVoJG+r/2j6qqWMJlA3xuKV5Mp/wCmvF7JE7qxi/gn8hQ7+Z3s0eGccPnDbezWv+pUfQGumY8RqeiW0iBAuT9RQF3HYfUdDbpTJgKdSLctkGu6HwR3cK4r/wA7h+iBSvLPkZYIJUedVqtpPoCTW7LQBIKCFjZLiYn0MUTyLCqW5fDloATqIct8SL0RzLhvEY3s3MNDqUthJU4oJWSCdwST86kuoU5ON8FVhUVaN8gQtxrtQpKEocDakpQOYkkp9N/OmvPHEjBo04xaTqOko7y1EA2VJBAM70HyzgrEhhSHXGW16pkuC4iINrkXiiKOGEuISg4hiUkKUnX2ndEjlHhy61CVp7ItCq3YtY/Mf4aVtpUtQGkpeUpaio3JSSeVu740Py/A4jFqJBS3GkXKkC9hAG//AOU6O8IYcBIGM0QsqlKFEiYFr+HzrXC5fhcMV6MY5iVwAU6YCYPVRPhQlkmoVHn1F0Rbtiw/wY6Cf8y2rqSFgz5Ema5o4HdJj7Q36IV+tPAWpy6iJ8BH0rzTIChfevGzdpZlNxT49DTHp4VdCUeAl2nEpv8A8M/9dbp4ETzxPwR+9Nq2K2Dccqj/AFLqP7vkvsP3EPIUhwKgb4lfolNdW+DGRMvOnp7o+gptcaE7b3rn2dJ/UOof4voHuYeRxw+AwuGwjqP40nSVLUqR1sdh5DpWKKYfGrSgJB7pBBTH97z8q9W6Pa2NRSnbZLuHexXr2C7VIQ6lSVD3FwYPhNEWWX0YXsmm0krBSXF7hHQcutNpeDoBGlSY7sRAHgK2aKDzHxt9a9GKnSt16EqQlM8HMgCWiT4qNTWeEWf9wj1JoliM4eaWvtMP/BBMLS7KtPKQUxJ86AZ7xoe1HYEpaQoTPvLjflZPKprBcqcm/wBWHVSukHGuFW+TTX/pmi+A4SkKKUN90SYQBTBk7AxLSHWVpKVCRIP5Het8TjyxgsW8LKQiARyNwCJ8YNH2PG/iv939wd5LwFpWWgfeSPgK7rw7bchx5KDE95SR41TDuETJUrvKMkkgXJuT8abOOsM2vGLJSNQS3czyQLUfYunX4V+x3ez8yzGstbcYS8lYUhRhJB38R1pIyPJdf2hH+7eI9Dt8hTPkjvYZWzNgMSgRJtqgc9rnauOXENY7Fo0KVrS253YtvO/n8qrjxY4bwVHSct0yG9gW2wG1tag9KIECbTBJ8BXVjK220pSlhtAQZTL0Qb3sD1NdOPMtOIwJgaFJVqGsjlvcbSKq7BcIPOGyWwCAqVERBMD51RJJsSy1mVhzWDo7igJQrUDIneBeguEwkOYhw30lKQI6yfy+lHeDMD9mwwagFZGopIsDMRCTyrnjk/xkoVobCllSgAQDp2J3PMipZNlaGR1bJEC23StFk2vtUh5CARDiT8f0qO8tI+8N+hr559LmbtxNeuPmYdUb3rUm+5rGIeA5n4GuC8UkAHvR4ClfR5v7fmvud3kfM7r5Vz/WuQxYUkETBJItyrX7ReINxb+5o+xZb4+Z3exJTJATvGx/I1ms4N8lBU2lQMQlVt+oSRyvWKouy3JXJ18wd+lwVHl2auNiNR0n7sW/v1pvyl1nskk4I6TYLQJ9bX361y9q+GQy+020kJTom3WwotwOJw6fAE/OvonurMa2dBrDZTh0pcKlOABOokOHSlIF7H1qvOHuHDjy7CtBA1AmN1EwDUridGvtlLUpWmNIJsmTsBXsicAbbbKEKDrkK1CSLhNuhgm/iaOmjtVjB7KM7VhMUvAYiwUqE3slfgfwqH5U/e0zF/5DG+AQj8/zqrfalgmx2TyUhK1LUlRH3gBIJ8R1qdgnlK4de1KJ/wAwkSSSYlPM0/gKV/PjTLxTiAcY9exIE7xCQNqW2T3k+dEc/cIxD3/MV/8AI0rCixc2xurI1uif56CPMFMfSvcRcQpwuNaehK0PMAE8wJnpvtXFf/d9X/OHzIpf4tURhMvX7x0uC/TuW9IpPAvJVK3wEOJuKe0cZaRI0FIWlQ7qtiIPOxvXPLmCvF9k2sAFGn3e6FHZBPLrSjnZjGKjkR9BTTkitGJaj7+IRJPgRFDyZIb8RxcrCK7NQ1uIUE9lIDhixMfhIkg1h7GDFIZxiilsLcWhCSZJsLE9bEx40HzZanMwxAKiOzWdMBM3STBMX2FFsiZ7XAK7QlRD+oTyJRf0oyd7BXBK+zzFYeyzURciDNqPNMjsm1c1AzWqUikoFgZ/CSNqiLywEEEfCmB+wJ6Ch2R4ovMNuKA1KEmNqDiGyL9jCegFt66jL0qjY0Ry5rWpLhJsVJ020+cdaQPatj1h9phJ0t6dZCbEmYuRyHSjHHYGyycty5KRAFq9QjglwrwqCokkEpmTMA2msU+w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9326" y="3576853"/>
            <a:ext cx="8756074" cy="2863654"/>
            <a:chOff x="159326" y="3576853"/>
            <a:chExt cx="8756074" cy="2863654"/>
          </a:xfrm>
        </p:grpSpPr>
        <p:sp>
          <p:nvSpPr>
            <p:cNvPr id="8" name="TextBox 7"/>
            <p:cNvSpPr txBox="1"/>
            <p:nvPr/>
          </p:nvSpPr>
          <p:spPr>
            <a:xfrm>
              <a:off x="159326" y="3733800"/>
              <a:ext cx="52508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C00000"/>
                  </a:solidFill>
                  <a:latin typeface="+mj-lt"/>
                </a:rPr>
                <a:t>Gammasphere+FMA</a:t>
              </a:r>
              <a:endParaRPr lang="en-US" sz="4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3488" y="4572000"/>
              <a:ext cx="77137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j-lt"/>
                </a:rPr>
                <a:t>Recoil detection</a:t>
              </a:r>
            </a:p>
            <a:p>
              <a:r>
                <a:rPr lang="en-US" dirty="0"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    </a:t>
              </a:r>
              <a:r>
                <a:rPr lang="en-US" sz="2400" dirty="0" smtClean="0">
                  <a:latin typeface="+mj-lt"/>
                </a:rPr>
                <a:t>Necessary to define recoil-velocity vector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6332" y="5486400"/>
              <a:ext cx="8559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j-lt"/>
                </a:rPr>
                <a:t>High granularity, high efficiency </a:t>
              </a:r>
              <a:r>
                <a:rPr lang="en-US" dirty="0" smtClean="0">
                  <a:latin typeface="+mj-lt"/>
                  <a:sym typeface="Symbol"/>
                </a:rPr>
                <a:t>-ray detection</a:t>
              </a:r>
            </a:p>
            <a:p>
              <a:r>
                <a:rPr lang="en-US" dirty="0">
                  <a:latin typeface="+mj-lt"/>
                  <a:sym typeface="Symbol"/>
                </a:rPr>
                <a:t> </a:t>
              </a:r>
              <a:r>
                <a:rPr lang="en-US" dirty="0" smtClean="0">
                  <a:latin typeface="+mj-lt"/>
                  <a:sym typeface="Symbol"/>
                </a:rPr>
                <a:t>    </a:t>
              </a:r>
              <a:r>
                <a:rPr lang="en-US" sz="2400" dirty="0" smtClean="0">
                  <a:latin typeface="+mj-lt"/>
                  <a:sym typeface="Symbol"/>
                </a:rPr>
                <a:t>large number of recoil- ray angles helps to reduce uncertainties</a:t>
              </a:r>
              <a:endParaRPr lang="en-US" dirty="0">
                <a:latin typeface="+mj-lt"/>
              </a:endParaRPr>
            </a:p>
          </p:txBody>
        </p:sp>
        <p:pic>
          <p:nvPicPr>
            <p:cNvPr id="1028" name="Picture 4" descr="http://www.phy.anl.gov/gammasphere/news1/aerial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57"/>
            <a:stretch/>
          </p:blipFill>
          <p:spPr bwMode="auto">
            <a:xfrm>
              <a:off x="6678736" y="3576853"/>
              <a:ext cx="2000250" cy="1990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284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3880</TotalTime>
  <Words>85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Equation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Libby Ricard-McCutchan</cp:lastModifiedBy>
  <cp:revision>291</cp:revision>
  <cp:lastPrinted>2007-07-02T19:06:14Z</cp:lastPrinted>
  <dcterms:created xsi:type="dcterms:W3CDTF">2007-06-28T20:22:43Z</dcterms:created>
  <dcterms:modified xsi:type="dcterms:W3CDTF">2014-05-14T21:41:05Z</dcterms:modified>
</cp:coreProperties>
</file>