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4"/>
  </p:notesMasterIdLst>
  <p:sldIdLst>
    <p:sldId id="332" r:id="rId2"/>
    <p:sldId id="379" r:id="rId3"/>
    <p:sldId id="333" r:id="rId4"/>
    <p:sldId id="385" r:id="rId5"/>
    <p:sldId id="389" r:id="rId6"/>
    <p:sldId id="343" r:id="rId7"/>
    <p:sldId id="380" r:id="rId8"/>
    <p:sldId id="381" r:id="rId9"/>
    <p:sldId id="382" r:id="rId10"/>
    <p:sldId id="334" r:id="rId11"/>
    <p:sldId id="344" r:id="rId12"/>
    <p:sldId id="348" r:id="rId13"/>
    <p:sldId id="345" r:id="rId14"/>
    <p:sldId id="346" r:id="rId15"/>
    <p:sldId id="347" r:id="rId16"/>
    <p:sldId id="349" r:id="rId17"/>
    <p:sldId id="350" r:id="rId18"/>
    <p:sldId id="352" r:id="rId19"/>
    <p:sldId id="353" r:id="rId20"/>
    <p:sldId id="403" r:id="rId21"/>
    <p:sldId id="356" r:id="rId22"/>
    <p:sldId id="363" r:id="rId23"/>
    <p:sldId id="351" r:id="rId24"/>
    <p:sldId id="378" r:id="rId25"/>
    <p:sldId id="393" r:id="rId26"/>
    <p:sldId id="395" r:id="rId27"/>
    <p:sldId id="396" r:id="rId28"/>
    <p:sldId id="397" r:id="rId29"/>
    <p:sldId id="404" r:id="rId30"/>
    <p:sldId id="406" r:id="rId31"/>
    <p:sldId id="405" r:id="rId32"/>
    <p:sldId id="407" r:id="rId33"/>
    <p:sldId id="365" r:id="rId34"/>
    <p:sldId id="366" r:id="rId35"/>
    <p:sldId id="367" r:id="rId36"/>
    <p:sldId id="398" r:id="rId37"/>
    <p:sldId id="399" r:id="rId38"/>
    <p:sldId id="400" r:id="rId39"/>
    <p:sldId id="401" r:id="rId40"/>
    <p:sldId id="402" r:id="rId41"/>
    <p:sldId id="355" r:id="rId42"/>
    <p:sldId id="368" r:id="rId43"/>
    <p:sldId id="369" r:id="rId44"/>
    <p:sldId id="391" r:id="rId45"/>
    <p:sldId id="377" r:id="rId46"/>
    <p:sldId id="370" r:id="rId47"/>
    <p:sldId id="392" r:id="rId48"/>
    <p:sldId id="371" r:id="rId49"/>
    <p:sldId id="372" r:id="rId50"/>
    <p:sldId id="373" r:id="rId51"/>
    <p:sldId id="374" r:id="rId52"/>
    <p:sldId id="390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9900"/>
    <a:srgbClr val="FFFF00"/>
    <a:srgbClr val="000099"/>
    <a:srgbClr val="EAEAEA"/>
    <a:srgbClr val="DDDDDD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3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991112D-D937-4DFA-9E7D-F6F9BEDD8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76F32-07DA-47A6-954D-867EAC5D9AF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0BA1E-8568-4306-B38C-6BD0F8E964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9BF06-6B81-448C-9C68-BF694CF870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5900" indent="-215900">
              <a:buFontTx/>
              <a:buAutoNum type="arabicParenBoth"/>
            </a:pPr>
            <a:r>
              <a:rPr lang="en-US" altLang="ja-JP" smtClean="0"/>
              <a:t> The lines on the figure are model calculation</a:t>
            </a:r>
          </a:p>
          <a:p>
            <a:pPr marL="215900" indent="-215900">
              <a:buFontTx/>
              <a:buAutoNum type="arabicParenBoth"/>
            </a:pPr>
            <a:r>
              <a:rPr lang="en-US" altLang="ja-JP" smtClean="0"/>
              <a:t> purple line is electron v2 assume coalescence of thermal charm quark and u quark</a:t>
            </a:r>
          </a:p>
          <a:p>
            <a:pPr marL="215900" indent="-215900">
              <a:buFontTx/>
              <a:buAutoNum type="arabicParenBoth"/>
            </a:pPr>
            <a:r>
              <a:rPr lang="en-US" altLang="ja-JP" smtClean="0"/>
              <a:t> black line is AMPT result which assume larger cross section </a:t>
            </a:r>
          </a:p>
          <a:p>
            <a:pPr marL="215900" indent="-215900">
              <a:buFontTx/>
              <a:buAutoNum type="arabicParenBoth"/>
            </a:pPr>
            <a:r>
              <a:rPr lang="en-US" altLang="ja-JP" smtClean="0"/>
              <a:t> blue band is electron v2 assume resonance state of D &amp; B </a:t>
            </a:r>
          </a:p>
          <a:p>
            <a:pPr marL="215900" indent="-215900">
              <a:buFontTx/>
              <a:buAutoNum type="arabicParenBoth"/>
            </a:pPr>
            <a:r>
              <a:rPr lang="en-US" altLang="ja-JP" smtClean="0"/>
              <a:t> Those model is consistent with the result</a:t>
            </a:r>
          </a:p>
          <a:p>
            <a:pPr marL="215900" indent="-215900">
              <a:buFontTx/>
              <a:buAutoNum type="arabicParenBoth"/>
            </a:pPr>
            <a:r>
              <a:rPr lang="en-US" altLang="ja-JP" smtClean="0"/>
              <a:t> indicate quark level thermalization &amp; strong coupling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AF9AF-ED2E-4F47-9BAF-3C628F656285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5CABC-1EFB-482A-AC12-27DE9F1A5E63}" type="slidenum">
              <a:rPr lang="en-US"/>
              <a:pPr/>
              <a:t>30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2613C-65D9-4B5D-A8A6-BBFFC05D40C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B672A-7A0E-4640-9F77-72A11503F659}" type="slidenum">
              <a:rPr lang="en-US"/>
              <a:pPr/>
              <a:t>52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00FF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7" descr="ui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6348413"/>
            <a:ext cx="1095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19200" y="6553200"/>
            <a:ext cx="670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0" dirty="0" smtClean="0"/>
              <a:t>RHIC</a:t>
            </a:r>
            <a:r>
              <a:rPr lang="en-US" sz="1400" b="0" baseline="0" dirty="0" smtClean="0"/>
              <a:t> Measurements and EIC Extension</a:t>
            </a:r>
            <a:endParaRPr lang="en-US" sz="1400" b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973C-6B56-4138-B5DC-F9374D45C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B586-14E5-42D2-A3A4-A789C3AFE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08DA-BD6C-4D16-8ED1-38109E198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5344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2B6F-C992-4144-94C7-21BEC4AB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38200"/>
            <a:ext cx="8763000" cy="5562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FEA9-4D94-4FA2-899E-A3EC12DAFF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FF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 title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755011F-E3AA-4EAE-AC40-F4721B79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1" name="Picture 7" descr="uiu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38" y="6348413"/>
            <a:ext cx="1095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81025" y="6553200"/>
            <a:ext cx="7953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1219200" y="6553200"/>
            <a:ext cx="670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0" dirty="0" smtClean="0"/>
              <a:t>RHIC</a:t>
            </a:r>
            <a:r>
              <a:rPr lang="en-US" sz="1400" b="0" baseline="0" dirty="0" smtClean="0"/>
              <a:t> Measurements and EIC Extension</a:t>
            </a:r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0" y="4648200"/>
            <a:ext cx="4686300" cy="1569660"/>
          </a:xfrm>
          <a:prstGeom prst="rect">
            <a:avLst/>
          </a:prstGeom>
          <a:solidFill>
            <a:srgbClr val="FFFF00">
              <a:alpha val="9215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Workshop on Nuclear Chromo-Dynamic Studies with a Future Electron Ion Collider</a:t>
            </a:r>
          </a:p>
          <a:p>
            <a:pPr algn="ctr">
              <a:spcBef>
                <a:spcPct val="50000"/>
              </a:spcBef>
            </a:pPr>
            <a:endParaRPr lang="en-US" sz="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Argonne National Laboratory April 7</a:t>
            </a:r>
            <a:r>
              <a:rPr lang="en-US" sz="1400" i="1" baseline="300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–9</a:t>
            </a:r>
            <a:r>
              <a:rPr lang="en-US" sz="1400" i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1400" i="1" dirty="0" smtClean="0">
                <a:solidFill>
                  <a:srgbClr val="FF0000"/>
                </a:solidFill>
                <a:latin typeface="Comic Sans MS" pitchFamily="66" charset="0"/>
              </a:rPr>
              <a:t> 2010</a:t>
            </a:r>
          </a:p>
          <a:p>
            <a:pPr algn="ctr">
              <a:spcBef>
                <a:spcPct val="50000"/>
              </a:spcBef>
            </a:pPr>
            <a:endParaRPr lang="en-US" sz="1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Picture 3" descr="star_event"/>
          <p:cNvPicPr>
            <a:picLocks noChangeAspect="1" noChangeArrowheads="1"/>
          </p:cNvPicPr>
          <p:nvPr/>
        </p:nvPicPr>
        <p:blipFill>
          <a:blip r:embed="rId3" cstate="print"/>
          <a:srcRect l="11111" r="11111"/>
          <a:stretch>
            <a:fillRect/>
          </a:stretch>
        </p:blipFill>
        <p:spPr bwMode="auto">
          <a:xfrm>
            <a:off x="4572000" y="1836737"/>
            <a:ext cx="4572000" cy="4528089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8100" y="-114300"/>
            <a:ext cx="9144000" cy="1790700"/>
          </a:xfrm>
        </p:spPr>
        <p:txBody>
          <a:bodyPr/>
          <a:lstStyle/>
          <a:p>
            <a:pPr algn="l" eaLnBrk="1" hangingPunct="1"/>
            <a:r>
              <a:rPr lang="en-US" sz="4800" b="1" dirty="0" smtClean="0">
                <a:latin typeface="Arial" charset="0"/>
              </a:rPr>
              <a:t>   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RHIC Measurements </a:t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     and EIC Extensions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68" name="Straight Connector 8"/>
          <p:cNvCxnSpPr>
            <a:cxnSpLocks noChangeShapeType="1"/>
          </p:cNvCxnSpPr>
          <p:nvPr/>
        </p:nvCxnSpPr>
        <p:spPr bwMode="auto">
          <a:xfrm>
            <a:off x="723900" y="6513513"/>
            <a:ext cx="82296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7048500" y="5410200"/>
            <a:ext cx="214674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accent3"/>
                </a:solidFill>
              </a:rPr>
              <a:t>Final State </a:t>
            </a:r>
          </a:p>
          <a:p>
            <a:pPr algn="r">
              <a:defRPr/>
            </a:pPr>
            <a:r>
              <a:rPr lang="en-US" dirty="0" smtClean="0">
                <a:solidFill>
                  <a:schemeClr val="accent3"/>
                </a:solidFill>
              </a:rPr>
              <a:t>of a Au-Au </a:t>
            </a:r>
          </a:p>
          <a:p>
            <a:pPr algn="r">
              <a:defRPr/>
            </a:pPr>
            <a:r>
              <a:rPr lang="en-US" dirty="0" smtClean="0">
                <a:solidFill>
                  <a:schemeClr val="accent3"/>
                </a:solidFill>
              </a:rPr>
              <a:t>Collision at RHIC</a:t>
            </a:r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11272" name="Group 6"/>
          <p:cNvGrpSpPr>
            <a:grpSpLocks/>
          </p:cNvGrpSpPr>
          <p:nvPr/>
        </p:nvGrpSpPr>
        <p:grpSpPr bwMode="auto">
          <a:xfrm>
            <a:off x="2727325" y="3586163"/>
            <a:ext cx="1231900" cy="623887"/>
            <a:chOff x="4525" y="3840"/>
            <a:chExt cx="927" cy="423"/>
          </a:xfrm>
        </p:grpSpPr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4525" y="3840"/>
              <a:ext cx="468" cy="41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i="1">
                <a:latin typeface="Arial" pitchFamily="34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689" y="3953"/>
              <a:ext cx="763" cy="3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STAR</a:t>
              </a:r>
            </a:p>
          </p:txBody>
        </p:sp>
      </p:grpSp>
      <p:pic>
        <p:nvPicPr>
          <p:cNvPr id="11273" name="Picture 11" descr="phenixg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3519488"/>
            <a:ext cx="1563688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Oval 12"/>
          <p:cNvSpPr>
            <a:spLocks noChangeArrowheads="1"/>
          </p:cNvSpPr>
          <p:nvPr/>
        </p:nvSpPr>
        <p:spPr bwMode="auto">
          <a:xfrm>
            <a:off x="38100" y="2481263"/>
            <a:ext cx="4456113" cy="20351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5" name="Picture 13" descr="PhlogoColorA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3" y="2559050"/>
            <a:ext cx="1422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4" descr="logo"/>
          <p:cNvPicPr>
            <a:picLocks noChangeAspect="1" noChangeArrowheads="1"/>
          </p:cNvPicPr>
          <p:nvPr/>
        </p:nvPicPr>
        <p:blipFill>
          <a:blip r:embed="rId6" cstate="print"/>
          <a:srcRect t="15630"/>
          <a:stretch>
            <a:fillRect/>
          </a:stretch>
        </p:blipFill>
        <p:spPr bwMode="auto">
          <a:xfrm>
            <a:off x="2476500" y="2247900"/>
            <a:ext cx="203835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TextBox 21"/>
          <p:cNvSpPr txBox="1">
            <a:spLocks noChangeArrowheads="1"/>
          </p:cNvSpPr>
          <p:nvPr/>
        </p:nvSpPr>
        <p:spPr bwMode="auto">
          <a:xfrm>
            <a:off x="6537325" y="1524000"/>
            <a:ext cx="25635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M. Grosse </a:t>
            </a:r>
            <a:r>
              <a:rPr lang="en-US" sz="1400" dirty="0" err="1" smtClean="0"/>
              <a:t>Perdekamp</a:t>
            </a:r>
            <a:r>
              <a:rPr lang="en-US" sz="1400" dirty="0" smtClean="0"/>
              <a:t>,  </a:t>
            </a:r>
            <a:r>
              <a:rPr lang="en-US" sz="1400" dirty="0"/>
              <a:t>UIUC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82D20B-9AF4-45F9-A72F-C8756A91F9C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4676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 Nucleon Structure in Nuclei Using d-Au Collisions at RHIC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333500"/>
            <a:ext cx="9067800" cy="5562600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Motivation: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>
                <a:latin typeface="+mn-lt"/>
              </a:rPr>
              <a:t>       Characterize initial state in heavy ion collisions.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>
                <a:latin typeface="+mn-lt"/>
              </a:rPr>
              <a:t>       Probe gluon distributions at low x and high </a:t>
            </a:r>
            <a:r>
              <a:rPr lang="en-US" sz="2400" b="0" kern="0" dirty="0" err="1">
                <a:latin typeface="+mn-lt"/>
              </a:rPr>
              <a:t>parton</a:t>
            </a:r>
            <a:r>
              <a:rPr lang="en-US" sz="2400" b="0" kern="0" dirty="0">
                <a:latin typeface="+mn-lt"/>
              </a:rPr>
              <a:t> densities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>
                <a:latin typeface="+mn-lt"/>
              </a:rPr>
              <a:t>       (in nuclei).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8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Signatures of saturation include suppressions of cross sections in d-Au </a:t>
            </a:r>
            <a:r>
              <a:rPr lang="en-US" sz="2400" b="0" kern="0" dirty="0" err="1">
                <a:latin typeface="+mn-lt"/>
              </a:rPr>
              <a:t>collisisions</a:t>
            </a:r>
            <a:r>
              <a:rPr lang="en-US" sz="2400" b="0" kern="0" dirty="0">
                <a:latin typeface="+mn-lt"/>
              </a:rPr>
              <a:t> compared to pp at forward rapidity: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>
                <a:latin typeface="+mn-lt"/>
              </a:rPr>
              <a:t>    </a:t>
            </a:r>
            <a:r>
              <a:rPr lang="en-US" sz="2400" b="0" i="1" kern="0" dirty="0" err="1">
                <a:latin typeface="+mn-lt"/>
              </a:rPr>
              <a:t>R</a:t>
            </a:r>
            <a:r>
              <a:rPr lang="en-US" sz="2400" b="0" i="1" kern="0" baseline="-25000" dirty="0" err="1">
                <a:latin typeface="+mn-lt"/>
              </a:rPr>
              <a:t>dA</a:t>
            </a:r>
            <a:r>
              <a:rPr lang="en-US" sz="2400" b="0" i="1" kern="0" dirty="0">
                <a:latin typeface="+mn-lt"/>
              </a:rPr>
              <a:t>(</a:t>
            </a:r>
            <a:r>
              <a:rPr lang="en-US" sz="2400" b="0" i="1" kern="0" dirty="0" err="1">
                <a:latin typeface="+mn-lt"/>
              </a:rPr>
              <a:t>p</a:t>
            </a:r>
            <a:r>
              <a:rPr lang="en-US" sz="2400" b="0" i="1" kern="0" baseline="-25000" dirty="0" err="1">
                <a:latin typeface="+mn-lt"/>
              </a:rPr>
              <a:t>T</a:t>
            </a:r>
            <a:r>
              <a:rPr lang="en-US" sz="2400" b="0" i="1" kern="0" dirty="0">
                <a:latin typeface="+mn-lt"/>
              </a:rPr>
              <a:t>)</a:t>
            </a:r>
            <a:r>
              <a:rPr lang="en-US" sz="2400" b="0" kern="0" dirty="0">
                <a:latin typeface="+mn-lt"/>
              </a:rPr>
              <a:t>, </a:t>
            </a:r>
            <a:r>
              <a:rPr lang="en-US" sz="2400" b="0" i="1" kern="0" dirty="0" err="1">
                <a:latin typeface="+mn-lt"/>
              </a:rPr>
              <a:t>R</a:t>
            </a:r>
            <a:r>
              <a:rPr lang="en-US" sz="2400" b="0" i="1" kern="0" baseline="-25000" dirty="0" err="1">
                <a:latin typeface="+mn-lt"/>
              </a:rPr>
              <a:t>cp</a:t>
            </a:r>
            <a:r>
              <a:rPr lang="en-US" sz="2400" b="0" i="1" kern="0" dirty="0">
                <a:latin typeface="+mn-lt"/>
              </a:rPr>
              <a:t>(</a:t>
            </a:r>
            <a:r>
              <a:rPr lang="en-US" sz="2400" b="0" i="1" kern="0" dirty="0" err="1">
                <a:latin typeface="+mn-lt"/>
              </a:rPr>
              <a:t>p</a:t>
            </a:r>
            <a:r>
              <a:rPr lang="en-US" sz="2400" b="0" i="1" kern="0" baseline="-25000" dirty="0" err="1">
                <a:latin typeface="+mn-lt"/>
              </a:rPr>
              <a:t>T</a:t>
            </a:r>
            <a:r>
              <a:rPr lang="en-US" sz="2400" b="0" i="1" kern="0" dirty="0">
                <a:latin typeface="+mn-lt"/>
              </a:rPr>
              <a:t>)</a:t>
            </a:r>
            <a:r>
              <a:rPr lang="en-US" sz="2400" b="0" kern="0" dirty="0">
                <a:latin typeface="+mn-lt"/>
              </a:rPr>
              <a:t>, and suppression of </a:t>
            </a:r>
            <a:r>
              <a:rPr lang="en-US" sz="2400" b="0" kern="0" dirty="0" err="1">
                <a:latin typeface="+mn-lt"/>
              </a:rPr>
              <a:t>di-hadron</a:t>
            </a:r>
            <a:r>
              <a:rPr lang="en-US" sz="2400" b="0" kern="0" dirty="0">
                <a:latin typeface="+mn-lt"/>
              </a:rPr>
              <a:t> yields </a:t>
            </a:r>
            <a:r>
              <a:rPr lang="en-US" sz="2400" b="0" i="1" kern="0" dirty="0" err="1">
                <a:latin typeface="+mn-lt"/>
              </a:rPr>
              <a:t>I</a:t>
            </a:r>
            <a:r>
              <a:rPr lang="en-US" sz="2400" b="0" i="1" kern="0" baseline="-25000" dirty="0" err="1">
                <a:latin typeface="+mn-lt"/>
              </a:rPr>
              <a:t>dA</a:t>
            </a:r>
            <a:r>
              <a:rPr lang="en-US" sz="2400" b="0" i="1" kern="0" dirty="0">
                <a:latin typeface="+mn-lt"/>
              </a:rPr>
              <a:t>(</a:t>
            </a:r>
            <a:r>
              <a:rPr lang="en-US" sz="2400" b="0" i="1" kern="0" dirty="0" err="1">
                <a:latin typeface="+mn-lt"/>
              </a:rPr>
              <a:t>p</a:t>
            </a:r>
            <a:r>
              <a:rPr lang="en-US" sz="2400" b="0" i="1" kern="0" baseline="-25000" dirty="0" err="1">
                <a:latin typeface="+mn-lt"/>
              </a:rPr>
              <a:t>T</a:t>
            </a:r>
            <a:r>
              <a:rPr lang="en-US" sz="2400" b="0" i="1" kern="0" dirty="0">
                <a:latin typeface="+mn-lt"/>
              </a:rPr>
              <a:t>) </a:t>
            </a: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7" y="1676400"/>
            <a:ext cx="7916863" cy="3276600"/>
          </a:xfrm>
          <a:noFill/>
          <a:ln w="5080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</a:rPr>
              <a:t>Suppression of Cross Sections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                     in Forward Direction: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Sufficient Evidence for Saturation Effects in the Gluon Field in the Initial State of </a:t>
            </a:r>
            <a:br>
              <a:rPr lang="en-US" dirty="0" smtClean="0"/>
            </a:br>
            <a:r>
              <a:rPr lang="en-US" dirty="0" smtClean="0"/>
              <a:t>d-Au Collisions at RHIC?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BA4655-1C05-4EF1-87A2-633FD7FC970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3675" y="0"/>
            <a:ext cx="8797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Quantification of </a:t>
            </a:r>
            <a:r>
              <a:rPr lang="en-US" sz="32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Nuclear Modification </a:t>
            </a:r>
            <a:r>
              <a:rPr lang="en-US" sz="3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3200" b="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Hadron</a:t>
            </a:r>
            <a:r>
              <a:rPr lang="en-US" sz="3200" b="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Spectra in d-Au Collisions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84400" y="1196975"/>
          <a:ext cx="3937000" cy="1035050"/>
        </p:xfrm>
        <a:graphic>
          <a:graphicData uri="http://schemas.openxmlformats.org/presentationml/2006/ole">
            <p:oleObj spid="_x0000_s1026" name="Equation" r:id="rId3" imgW="1739880" imgH="457200" progId="">
              <p:embed/>
            </p:oleObj>
          </a:graphicData>
        </a:graphic>
      </p:graphicFrame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304800" y="1219200"/>
            <a:ext cx="1828800" cy="9906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4"/>
          <p:cNvSpPr>
            <a:spLocks noChangeArrowheads="1"/>
          </p:cNvSpPr>
          <p:nvPr/>
        </p:nvSpPr>
        <p:spPr bwMode="auto">
          <a:xfrm>
            <a:off x="342900" y="1181100"/>
            <a:ext cx="19050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Nuclear </a:t>
            </a:r>
          </a:p>
          <a:p>
            <a:r>
              <a:rPr lang="en-US">
                <a:solidFill>
                  <a:srgbClr val="FF0000"/>
                </a:solidFill>
              </a:rPr>
              <a:t>Modification </a:t>
            </a:r>
          </a:p>
          <a:p>
            <a:r>
              <a:rPr lang="en-US">
                <a:solidFill>
                  <a:srgbClr val="FF0000"/>
                </a:solidFill>
              </a:rPr>
              <a:t>Factor:</a:t>
            </a:r>
          </a:p>
        </p:txBody>
      </p:sp>
      <p:pic>
        <p:nvPicPr>
          <p:cNvPr id="1036" name="Picture 2"/>
          <p:cNvPicPr>
            <a:picLocks noChangeAspect="1" noChangeArrowheads="1"/>
          </p:cNvPicPr>
          <p:nvPr/>
        </p:nvPicPr>
        <p:blipFill>
          <a:blip r:embed="rId4" cstate="print"/>
          <a:srcRect l="14665" t="13213" r="5896" b="2890"/>
          <a:stretch>
            <a:fillRect/>
          </a:stretch>
        </p:blipFill>
        <p:spPr bwMode="auto">
          <a:xfrm>
            <a:off x="419100" y="2663825"/>
            <a:ext cx="41910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9"/>
          <p:cNvSpPr txBox="1">
            <a:spLocks noChangeArrowheads="1"/>
          </p:cNvSpPr>
          <p:nvPr/>
        </p:nvSpPr>
        <p:spPr bwMode="auto">
          <a:xfrm>
            <a:off x="2857500" y="3016250"/>
            <a:ext cx="31623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</a:rPr>
              <a:t>CGC-based expectations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Kharzeev, Kovchegov, and Tuchin, </a:t>
            </a:r>
            <a:r>
              <a:rPr lang="en-US" sz="1400">
                <a:solidFill>
                  <a:srgbClr val="0000CC"/>
                </a:solidFill>
              </a:rPr>
              <a:t>Phys.Rev.D68:094013,2003</a:t>
            </a:r>
          </a:p>
        </p:txBody>
      </p:sp>
      <p:sp>
        <p:nvSpPr>
          <p:cNvPr id="1038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6572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r>
              <a:rPr lang="en-US" sz="2400" baseline="-25000"/>
              <a:t>dA</a:t>
            </a:r>
          </a:p>
        </p:txBody>
      </p:sp>
      <p:sp>
        <p:nvSpPr>
          <p:cNvPr id="1039" name="TextBox 16"/>
          <p:cNvSpPr txBox="1">
            <a:spLocks noChangeArrowheads="1"/>
          </p:cNvSpPr>
          <p:nvPr/>
        </p:nvSpPr>
        <p:spPr bwMode="auto">
          <a:xfrm>
            <a:off x="3952875" y="6057900"/>
            <a:ext cx="5969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</a:t>
            </a:r>
            <a:r>
              <a:rPr lang="en-US" sz="2400" baseline="-25000"/>
              <a:t>T  </a:t>
            </a:r>
          </a:p>
        </p:txBody>
      </p:sp>
      <p:sp>
        <p:nvSpPr>
          <p:cNvPr id="1040" name="Down Arrow 18"/>
          <p:cNvSpPr>
            <a:spLocks noChangeArrowheads="1"/>
          </p:cNvSpPr>
          <p:nvPr/>
        </p:nvSpPr>
        <p:spPr bwMode="auto">
          <a:xfrm>
            <a:off x="4800600" y="5156200"/>
            <a:ext cx="484188" cy="520700"/>
          </a:xfrm>
          <a:prstGeom prst="downArrow">
            <a:avLst>
              <a:gd name="adj1" fmla="val 50000"/>
              <a:gd name="adj2" fmla="val 5010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1" name="Down Arrow 20"/>
          <p:cNvSpPr>
            <a:spLocks noChangeArrowheads="1"/>
          </p:cNvSpPr>
          <p:nvPr/>
        </p:nvSpPr>
        <p:spPr bwMode="auto">
          <a:xfrm>
            <a:off x="4800600" y="4114800"/>
            <a:ext cx="484188" cy="520700"/>
          </a:xfrm>
          <a:prstGeom prst="downArrow">
            <a:avLst>
              <a:gd name="adj1" fmla="val 50000"/>
              <a:gd name="adj2" fmla="val 5010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2" name="TextBox 21"/>
          <p:cNvSpPr txBox="1">
            <a:spLocks noChangeArrowheads="1"/>
          </p:cNvSpPr>
          <p:nvPr/>
        </p:nvSpPr>
        <p:spPr bwMode="auto">
          <a:xfrm>
            <a:off x="4306888" y="4648200"/>
            <a:ext cx="15605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rapidity, y</a:t>
            </a:r>
            <a:r>
              <a:rPr lang="en-US" sz="2400" baseline="-25000"/>
              <a:t>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l="15738"/>
          <a:stretch>
            <a:fillRect/>
          </a:stretch>
        </p:blipFill>
        <p:spPr bwMode="auto">
          <a:xfrm>
            <a:off x="2167864" y="1181100"/>
            <a:ext cx="4080536" cy="112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Brahms_R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017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553200" y="779463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BRAHMS, PRL 93, 242303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 rot="-5400000">
            <a:off x="-257175" y="2733675"/>
            <a:ext cx="8382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charset="0"/>
              </a:rPr>
              <a:t>R</a:t>
            </a:r>
            <a:r>
              <a:rPr lang="en-US" baseline="-25000">
                <a:latin typeface="Times" charset="0"/>
              </a:rPr>
              <a:t>dAu</a:t>
            </a:r>
            <a:endParaRPr lang="en-US">
              <a:latin typeface="Times" charset="0"/>
            </a:endParaRP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63500" y="-11113"/>
            <a:ext cx="8737600" cy="10779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BRAHMS d+Au Cross Sections Decrease with </a:t>
            </a:r>
          </a:p>
          <a:p>
            <a:r>
              <a:rPr lang="en-US" sz="3200"/>
              <a:t>Increasing Rapidity and Centrality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1371600" y="4860925"/>
            <a:ext cx="5729288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Hadron production is suppressed at large rapidity</a:t>
            </a:r>
          </a:p>
          <a:p>
            <a:r>
              <a:rPr lang="en-US">
                <a:solidFill>
                  <a:srgbClr val="0000CC"/>
                </a:solidFill>
              </a:rPr>
              <a:t>consistent with saturation effects at low x in the </a:t>
            </a:r>
          </a:p>
          <a:p>
            <a:r>
              <a:rPr lang="en-US">
                <a:solidFill>
                  <a:srgbClr val="0000CC"/>
                </a:solidFill>
              </a:rPr>
              <a:t>Au gluon densities </a:t>
            </a:r>
            <a:r>
              <a:rPr lang="en-US">
                <a:solidFill>
                  <a:srgbClr val="0000CC"/>
                </a:solidFill>
                <a:sym typeface="Wingdings" pitchFamily="2" charset="2"/>
              </a:rPr>
              <a:t> CGC</a:t>
            </a:r>
            <a:endParaRPr 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henix_fig3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700213"/>
            <a:ext cx="46037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23863" y="1395413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PRL 94, 082302</a:t>
            </a:r>
            <a:endParaRPr lang="en-US" sz="14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7415" name="Picture 10" descr="phenix_75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316038"/>
            <a:ext cx="990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762000" y="4495800"/>
            <a:ext cx="5448300" cy="7080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CC"/>
                </a:solidFill>
                <a:latin typeface="Arial" charset="0"/>
              </a:rPr>
              <a:t>Suppression in the d direction and enhancement in the Au fragmentation region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26988" y="-66675"/>
            <a:ext cx="8693150" cy="11906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Similar Results from</a:t>
            </a:r>
          </a:p>
          <a:p>
            <a:r>
              <a:rPr lang="en-US" sz="3600" dirty="0"/>
              <a:t>             STAR, PHENIX and PHOBOS</a:t>
            </a:r>
          </a:p>
        </p:txBody>
      </p:sp>
      <p:cxnSp>
        <p:nvCxnSpPr>
          <p:cNvPr id="17418" name="Straight Arrow Connector 13"/>
          <p:cNvCxnSpPr>
            <a:cxnSpLocks noChangeShapeType="1"/>
          </p:cNvCxnSpPr>
          <p:nvPr/>
        </p:nvCxnSpPr>
        <p:spPr bwMode="auto">
          <a:xfrm>
            <a:off x="2247900" y="5715000"/>
            <a:ext cx="12954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2286000" y="5257800"/>
            <a:ext cx="946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 </a:t>
            </a:r>
            <a:r>
              <a:rPr lang="en-US" dirty="0">
                <a:sym typeface="Wingdings" pitchFamily="2" charset="2"/>
              </a:rPr>
              <a:t> x</a:t>
            </a:r>
            <a:r>
              <a:rPr lang="en-US" baseline="-25000" dirty="0">
                <a:sym typeface="Wingdings" pitchFamily="2" charset="2"/>
              </a:rPr>
              <a:t>1</a:t>
            </a:r>
            <a:endParaRPr lang="en-US" baseline="-25000" dirty="0"/>
          </a:p>
        </p:txBody>
      </p:sp>
      <p:cxnSp>
        <p:nvCxnSpPr>
          <p:cNvPr id="17420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3733800" y="5715000"/>
            <a:ext cx="1447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1" name="TextBox 18"/>
          <p:cNvSpPr txBox="1">
            <a:spLocks noChangeArrowheads="1"/>
          </p:cNvSpPr>
          <p:nvPr/>
        </p:nvSpPr>
        <p:spPr bwMode="auto">
          <a:xfrm>
            <a:off x="3832225" y="5257800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Au </a:t>
            </a:r>
            <a:r>
              <a:rPr lang="en-US">
                <a:sym typeface="Wingdings" pitchFamily="2" charset="2"/>
              </a:rPr>
              <a:t> x</a:t>
            </a:r>
            <a:r>
              <a:rPr lang="en-US" baseline="-25000">
                <a:sym typeface="Wingdings" pitchFamily="2" charset="2"/>
              </a:rPr>
              <a:t>2</a:t>
            </a:r>
            <a:endParaRPr lang="en-US" baseline="-25000"/>
          </a:p>
        </p:txBody>
      </p:sp>
      <p:sp>
        <p:nvSpPr>
          <p:cNvPr id="17422" name="TextBox 19"/>
          <p:cNvSpPr txBox="1">
            <a:spLocks noChangeArrowheads="1"/>
          </p:cNvSpPr>
          <p:nvPr/>
        </p:nvSpPr>
        <p:spPr bwMode="auto">
          <a:xfrm>
            <a:off x="1866900" y="5867400"/>
            <a:ext cx="4916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  <a:r>
              <a:rPr lang="en-US"/>
              <a:t>  &gt;&gt;  x</a:t>
            </a:r>
            <a:r>
              <a:rPr lang="en-US" baseline="-25000"/>
              <a:t>2  </a:t>
            </a:r>
            <a:r>
              <a:rPr lang="en-US"/>
              <a:t>for forward particle, x</a:t>
            </a:r>
            <a:r>
              <a:rPr lang="en-US" baseline="-25000"/>
              <a:t>g </a:t>
            </a:r>
            <a:r>
              <a:rPr lang="en-US"/>
              <a:t>= x</a:t>
            </a:r>
            <a:r>
              <a:rPr lang="en-US" baseline="-25000"/>
              <a:t>2   </a:t>
            </a:r>
            <a:r>
              <a:rPr lang="en-US">
                <a:sym typeface="Wingdings" pitchFamily="2" charset="2"/>
              </a:rPr>
              <a:t> 0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69875" y="87313"/>
            <a:ext cx="7467600" cy="914400"/>
          </a:xfrm>
        </p:spPr>
        <p:txBody>
          <a:bodyPr/>
          <a:lstStyle/>
          <a:p>
            <a:r>
              <a:rPr lang="en-US" sz="3600" smtClean="0"/>
              <a:t>Theory vs Data </a:t>
            </a:r>
            <a:r>
              <a:rPr lang="en-US" sz="3600" smtClean="0">
                <a:sym typeface="Wingdings" pitchFamily="2" charset="2"/>
              </a:rPr>
              <a:t> CGC Inspired</a:t>
            </a:r>
            <a:endParaRPr lang="en-US" sz="3600" smtClean="0"/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277938"/>
            <a:ext cx="6496050" cy="4479925"/>
          </a:xfrm>
          <a:noFill/>
          <a:ln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044845" y="1409700"/>
            <a:ext cx="2794355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lphaUcPeriod"/>
            </a:pPr>
            <a:r>
              <a:rPr lang="en-US" sz="1400" dirty="0" err="1"/>
              <a:t>Dumitriu</a:t>
            </a:r>
            <a:r>
              <a:rPr lang="en-US" sz="1400" dirty="0"/>
              <a:t>, A. </a:t>
            </a:r>
            <a:r>
              <a:rPr lang="en-US" sz="1400" dirty="0" err="1"/>
              <a:t>Hayashigaki</a:t>
            </a:r>
            <a:r>
              <a:rPr lang="en-US" sz="1400" dirty="0"/>
              <a:t>, </a:t>
            </a:r>
            <a:endParaRPr lang="en-US" sz="1400" dirty="0" smtClean="0"/>
          </a:p>
          <a:p>
            <a:pPr marL="228600" indent="-228600">
              <a:buFontTx/>
              <a:buAutoNum type="alphaUcPeriod"/>
            </a:pPr>
            <a:r>
              <a:rPr lang="en-US" sz="1400" dirty="0" smtClean="0"/>
              <a:t>J</a:t>
            </a:r>
            <a:r>
              <a:rPr lang="en-US" sz="1400" dirty="0"/>
              <a:t>. </a:t>
            </a:r>
            <a:r>
              <a:rPr lang="en-US" sz="1400" dirty="0" err="1"/>
              <a:t>Jalilian</a:t>
            </a:r>
            <a:r>
              <a:rPr lang="en-US" sz="1400" dirty="0"/>
              <a:t>-Marian</a:t>
            </a:r>
          </a:p>
          <a:p>
            <a:pPr marL="228600" indent="-228600">
              <a:buFontTx/>
              <a:buAutoNum type="alphaUcPeriod"/>
            </a:pPr>
            <a:r>
              <a:rPr lang="en-US" sz="1400" dirty="0"/>
              <a:t> </a:t>
            </a:r>
            <a:r>
              <a:rPr lang="en-US" sz="1400" dirty="0" err="1"/>
              <a:t>Nucl</a:t>
            </a:r>
            <a:r>
              <a:rPr lang="en-US" sz="1400" dirty="0"/>
              <a:t>. Phys. A770 57-70,2006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55638" y="5772150"/>
            <a:ext cx="6519862" cy="708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bad! However, large K factors, 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 rapidity dependent. </a:t>
            </a:r>
          </a:p>
          <a:p>
            <a:endParaRPr lang="el-GR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-685800" y="87313"/>
            <a:ext cx="7467600" cy="914400"/>
          </a:xfrm>
        </p:spPr>
        <p:txBody>
          <a:bodyPr/>
          <a:lstStyle/>
          <a:p>
            <a:r>
              <a:rPr lang="en-US" sz="3600" smtClean="0"/>
              <a:t>Theory vs Data </a:t>
            </a:r>
            <a:r>
              <a:rPr lang="en-US" sz="3600" smtClean="0">
                <a:sym typeface="Wingdings" pitchFamily="2" charset="2"/>
              </a:rPr>
              <a:t> Cronin + Shadowing + E-loss</a:t>
            </a:r>
            <a:endParaRPr lang="en-US" sz="3600" smtClean="0"/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6019800" y="457200"/>
            <a:ext cx="3010761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/>
            <a:r>
              <a:rPr lang="en-US" sz="1400" dirty="0" err="1"/>
              <a:t>I.Vitev</a:t>
            </a:r>
            <a:r>
              <a:rPr lang="en-US" sz="1400" dirty="0"/>
              <a:t>, T. Goldman, M.B. Johnson, </a:t>
            </a:r>
            <a:endParaRPr lang="en-US" sz="1400" dirty="0" smtClean="0"/>
          </a:p>
          <a:p>
            <a:pPr marL="285750" indent="-285750"/>
            <a:r>
              <a:rPr lang="en-US" sz="1400" dirty="0" smtClean="0"/>
              <a:t>JW</a:t>
            </a:r>
            <a:r>
              <a:rPr lang="en-US" sz="1400" dirty="0"/>
              <a:t>. </a:t>
            </a:r>
            <a:r>
              <a:rPr lang="en-US" sz="1400" dirty="0" err="1"/>
              <a:t>Qiu</a:t>
            </a:r>
            <a:r>
              <a:rPr lang="en-US" sz="1400" dirty="0"/>
              <a:t>, Phys. Rev. D74 (2006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 r="868" b="13396"/>
          <a:stretch>
            <a:fillRect/>
          </a:stretch>
        </p:blipFill>
        <p:spPr bwMode="auto">
          <a:xfrm>
            <a:off x="152400" y="1130300"/>
            <a:ext cx="5894388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685800" y="5257800"/>
            <a:ext cx="723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 </a:t>
            </a:r>
            <a:r>
              <a:rPr lang="en-US" dirty="0" err="1">
                <a:solidFill>
                  <a:srgbClr val="0000CC"/>
                </a:solidFill>
              </a:rPr>
              <a:t>R</a:t>
            </a:r>
            <a:r>
              <a:rPr lang="en-US" baseline="-25000" dirty="0" err="1">
                <a:solidFill>
                  <a:srgbClr val="0000CC"/>
                </a:solidFill>
              </a:rPr>
              <a:t>dA</a:t>
            </a:r>
            <a:r>
              <a:rPr lang="en-US" dirty="0">
                <a:solidFill>
                  <a:srgbClr val="0000CC"/>
                </a:solidFill>
              </a:rPr>
              <a:t> results alone </a:t>
            </a:r>
            <a:r>
              <a:rPr lang="en-US" dirty="0" smtClean="0">
                <a:solidFill>
                  <a:srgbClr val="0000CC"/>
                </a:solidFill>
              </a:rPr>
              <a:t>do not uniquely demonstrate </a:t>
            </a:r>
            <a:r>
              <a:rPr lang="en-US" dirty="0">
                <a:solidFill>
                  <a:srgbClr val="0000CC"/>
                </a:solidFill>
              </a:rPr>
              <a:t>gluon saturation. </a:t>
            </a:r>
            <a:r>
              <a:rPr lang="en-US" dirty="0" smtClean="0">
                <a:solidFill>
                  <a:srgbClr val="0000CC"/>
                </a:solidFill>
              </a:rPr>
              <a:t>Additional data </a:t>
            </a:r>
            <a:r>
              <a:rPr lang="en-US" dirty="0">
                <a:solidFill>
                  <a:srgbClr val="0000CC"/>
                </a:solidFill>
              </a:rPr>
              <a:t>&amp; different </a:t>
            </a:r>
            <a:r>
              <a:rPr lang="en-US" dirty="0" smtClean="0">
                <a:solidFill>
                  <a:srgbClr val="0000CC"/>
                </a:solidFill>
              </a:rPr>
              <a:t>observables </a:t>
            </a:r>
            <a:r>
              <a:rPr lang="en-US" dirty="0">
                <a:solidFill>
                  <a:srgbClr val="0000CC"/>
                </a:solidFill>
              </a:rPr>
              <a:t>will be </a:t>
            </a:r>
            <a:r>
              <a:rPr lang="en-US" dirty="0" smtClean="0">
                <a:solidFill>
                  <a:srgbClr val="0000CC"/>
                </a:solidFill>
              </a:rPr>
              <a:t>needed.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622675" y="1409700"/>
            <a:ext cx="2016125" cy="7080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bad either!</a:t>
            </a:r>
            <a:r>
              <a:rPr lang="en-US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l-GR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28800"/>
            <a:ext cx="7916863" cy="3276600"/>
          </a:xfrm>
          <a:noFill/>
          <a:ln w="50800">
            <a:solidFill>
              <a:srgbClr val="FF0000"/>
            </a:solidFill>
          </a:ln>
        </p:spPr>
        <p:txBody>
          <a:bodyPr/>
          <a:lstStyle/>
          <a:p>
            <a:pPr algn="l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Rapidity Separated </a:t>
            </a:r>
            <a:r>
              <a:rPr lang="en-US" dirty="0" err="1" smtClean="0"/>
              <a:t>di-Hadron</a:t>
            </a:r>
            <a:r>
              <a:rPr lang="en-US" dirty="0" smtClean="0"/>
              <a:t> Correlations:</a:t>
            </a:r>
            <a:br>
              <a:rPr lang="en-US" dirty="0" smtClean="0"/>
            </a:br>
            <a:r>
              <a:rPr lang="en-US" dirty="0" smtClean="0"/>
              <a:t>                   </a:t>
            </a:r>
            <a:br>
              <a:rPr lang="en-US" dirty="0" smtClean="0"/>
            </a:br>
            <a:r>
              <a:rPr lang="en-US" dirty="0" smtClean="0"/>
              <a:t>             Physics idea + detector upgrades</a:t>
            </a:r>
            <a:br>
              <a:rPr lang="en-US" dirty="0" smtClean="0"/>
            </a:br>
            <a:r>
              <a:rPr lang="en-US" dirty="0" smtClean="0"/>
              <a:t>             First 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TextBox 9"/>
          <p:cNvSpPr txBox="1">
            <a:spLocks noChangeArrowheads="1"/>
          </p:cNvSpPr>
          <p:nvPr/>
        </p:nvSpPr>
        <p:spPr bwMode="auto">
          <a:xfrm>
            <a:off x="419100" y="3505200"/>
            <a:ext cx="3962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u="sng" dirty="0">
                <a:solidFill>
                  <a:srgbClr val="0000CC"/>
                </a:solidFill>
                <a:latin typeface="+mn-lt"/>
              </a:rPr>
              <a:t>Idea:</a:t>
            </a:r>
          </a:p>
          <a:p>
            <a:pPr>
              <a:defRPr/>
            </a:pPr>
            <a:endParaRPr lang="en-US" sz="800" b="0" dirty="0">
              <a:solidFill>
                <a:srgbClr val="0000CC"/>
              </a:solidFill>
              <a:latin typeface="+mn-lt"/>
            </a:endParaRPr>
          </a:p>
          <a:p>
            <a:pPr>
              <a:defRPr/>
            </a:pPr>
            <a:r>
              <a:rPr lang="en-US" b="0" dirty="0">
                <a:solidFill>
                  <a:srgbClr val="0000CC"/>
                </a:solidFill>
                <a:latin typeface="+mn-lt"/>
              </a:rPr>
              <a:t>Presence of dense gluon field in the Au nucleus leads to multiple </a:t>
            </a:r>
            <a:r>
              <a:rPr lang="en-US" b="0" dirty="0" smtClean="0">
                <a:solidFill>
                  <a:srgbClr val="0000CC"/>
                </a:solidFill>
                <a:latin typeface="+mn-lt"/>
              </a:rPr>
              <a:t>scattering </a:t>
            </a:r>
            <a:r>
              <a:rPr lang="en-US" b="0" dirty="0">
                <a:solidFill>
                  <a:srgbClr val="0000CC"/>
                </a:solidFill>
                <a:latin typeface="+mn-lt"/>
              </a:rPr>
              <a:t>and </a:t>
            </a:r>
            <a:r>
              <a:rPr lang="en-US" b="0" dirty="0" err="1" smtClean="0">
                <a:solidFill>
                  <a:srgbClr val="0000CC"/>
                </a:solidFill>
                <a:latin typeface="+mn-lt"/>
              </a:rPr>
              <a:t>parton</a:t>
            </a:r>
            <a:r>
              <a:rPr lang="en-US" b="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b="0" dirty="0">
                <a:solidFill>
                  <a:srgbClr val="0000CC"/>
                </a:solidFill>
                <a:latin typeface="+mn-lt"/>
              </a:rPr>
              <a:t>can distribute its energy to many scattering centers </a:t>
            </a:r>
            <a:r>
              <a:rPr lang="en-US" b="0" dirty="0">
                <a:solidFill>
                  <a:srgbClr val="0000CC"/>
                </a:solidFill>
                <a:latin typeface="+mn-lt"/>
                <a:sym typeface="Wingdings" pitchFamily="2" charset="2"/>
              </a:rPr>
              <a:t> “Mono-jet signature”. </a:t>
            </a:r>
            <a:r>
              <a:rPr lang="en-US" sz="1800" b="0" dirty="0">
                <a:solidFill>
                  <a:srgbClr val="0000CC"/>
                </a:solidFill>
              </a:rPr>
              <a:t>D. </a:t>
            </a:r>
            <a:r>
              <a:rPr lang="en-US" sz="1800" b="0" dirty="0" err="1">
                <a:solidFill>
                  <a:srgbClr val="0000CC"/>
                </a:solidFill>
              </a:rPr>
              <a:t>Kharzeev</a:t>
            </a:r>
            <a:r>
              <a:rPr lang="en-US" sz="1800" b="0" dirty="0">
                <a:solidFill>
                  <a:srgbClr val="0000CC"/>
                </a:solidFill>
              </a:rPr>
              <a:t>, E. Levin, L. </a:t>
            </a:r>
            <a:r>
              <a:rPr lang="en-US" sz="1800" b="0" dirty="0" err="1">
                <a:solidFill>
                  <a:srgbClr val="0000CC"/>
                </a:solidFill>
              </a:rPr>
              <a:t>McLerran</a:t>
            </a:r>
            <a:r>
              <a:rPr lang="en-US" sz="1800" b="0" dirty="0">
                <a:solidFill>
                  <a:srgbClr val="0000CC"/>
                </a:solidFill>
              </a:rPr>
              <a:t>, Nucl.Phys.A748:627-640,2005</a:t>
            </a:r>
          </a:p>
          <a:p>
            <a:pPr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846263" y="1485900"/>
            <a:ext cx="912812" cy="1676400"/>
          </a:xfrm>
          <a:prstGeom prst="ellipse">
            <a:avLst/>
          </a:prstGeom>
          <a:solidFill>
            <a:srgbClr val="FFC000"/>
          </a:solidFill>
          <a:ln w="25400">
            <a:solidFill>
              <a:srgbClr val="00804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930275" y="2247900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2073275" y="2095500"/>
            <a:ext cx="2286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2301875" y="2095500"/>
            <a:ext cx="3048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 flipV="1">
            <a:off x="2606675" y="1593850"/>
            <a:ext cx="669925" cy="6540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 flipV="1">
            <a:off x="2289175" y="1485900"/>
            <a:ext cx="3937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 flipV="1">
            <a:off x="1692275" y="22479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 flipH="1" flipV="1">
            <a:off x="2606675" y="2247900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5" name="Oval 14"/>
          <p:cNvSpPr>
            <a:spLocks noChangeArrowheads="1"/>
          </p:cNvSpPr>
          <p:nvPr/>
        </p:nvSpPr>
        <p:spPr bwMode="auto">
          <a:xfrm>
            <a:off x="838200" y="1670050"/>
            <a:ext cx="2286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1516" name="Oval 15"/>
          <p:cNvSpPr>
            <a:spLocks noChangeArrowheads="1"/>
          </p:cNvSpPr>
          <p:nvPr/>
        </p:nvSpPr>
        <p:spPr bwMode="auto">
          <a:xfrm>
            <a:off x="915988" y="1822450"/>
            <a:ext cx="74612" cy="84138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1517" name="Oval 16"/>
          <p:cNvSpPr>
            <a:spLocks noChangeArrowheads="1"/>
          </p:cNvSpPr>
          <p:nvPr/>
        </p:nvSpPr>
        <p:spPr bwMode="auto">
          <a:xfrm>
            <a:off x="914400" y="2051050"/>
            <a:ext cx="76200" cy="76200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987425" y="1543050"/>
            <a:ext cx="3079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1519" name="Oval 18"/>
          <p:cNvSpPr>
            <a:spLocks noChangeArrowheads="1"/>
          </p:cNvSpPr>
          <p:nvPr/>
        </p:nvSpPr>
        <p:spPr bwMode="auto">
          <a:xfrm>
            <a:off x="914400" y="2203450"/>
            <a:ext cx="74613" cy="84138"/>
          </a:xfrm>
          <a:prstGeom prst="ellipse">
            <a:avLst/>
          </a:prstGeom>
          <a:solidFill>
            <a:schemeClr val="folHlink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5629" name="Text Box 19"/>
          <p:cNvSpPr txBox="1">
            <a:spLocks noChangeArrowheads="1"/>
          </p:cNvSpPr>
          <p:nvPr/>
        </p:nvSpPr>
        <p:spPr bwMode="auto">
          <a:xfrm>
            <a:off x="2936875" y="1938338"/>
            <a:ext cx="1808163" cy="585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 err="1">
                <a:latin typeface="+mn-lt"/>
              </a:rPr>
              <a:t>p</a:t>
            </a:r>
            <a:r>
              <a:rPr lang="en-US" sz="1600" baseline="-25000" dirty="0" err="1">
                <a:latin typeface="+mn-lt"/>
              </a:rPr>
              <a:t>T</a:t>
            </a:r>
            <a:r>
              <a:rPr lang="en-US" sz="1600" dirty="0">
                <a:latin typeface="+mn-lt"/>
              </a:rPr>
              <a:t> is balanced by many gluons</a:t>
            </a:r>
          </a:p>
        </p:txBody>
      </p:sp>
      <p:sp>
        <p:nvSpPr>
          <p:cNvPr id="25630" name="Text Box 20"/>
          <p:cNvSpPr txBox="1">
            <a:spLocks noChangeArrowheads="1"/>
          </p:cNvSpPr>
          <p:nvPr/>
        </p:nvSpPr>
        <p:spPr bwMode="auto">
          <a:xfrm>
            <a:off x="0" y="2522538"/>
            <a:ext cx="2019300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+mn-lt"/>
              </a:rPr>
              <a:t>dilute </a:t>
            </a:r>
            <a:r>
              <a:rPr lang="en-US" sz="1600" dirty="0" err="1">
                <a:latin typeface="+mn-lt"/>
              </a:rPr>
              <a:t>parton</a:t>
            </a:r>
            <a:r>
              <a:rPr lang="en-US" sz="1600" dirty="0">
                <a:latin typeface="+mn-lt"/>
              </a:rPr>
              <a:t> system, deuteron</a:t>
            </a:r>
            <a:endParaRPr lang="en-US" dirty="0">
              <a:latin typeface="+mn-lt"/>
            </a:endParaRPr>
          </a:p>
        </p:txBody>
      </p:sp>
      <p:sp>
        <p:nvSpPr>
          <p:cNvPr id="25631" name="Text Box 21"/>
          <p:cNvSpPr txBox="1">
            <a:spLocks noChangeArrowheads="1"/>
          </p:cNvSpPr>
          <p:nvPr/>
        </p:nvSpPr>
        <p:spPr bwMode="auto">
          <a:xfrm>
            <a:off x="2590800" y="2840038"/>
            <a:ext cx="1447800" cy="5667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600" dirty="0">
                <a:latin typeface="+mn-lt"/>
              </a:rPr>
              <a:t>dense gluon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600" dirty="0">
                <a:latin typeface="+mn-lt"/>
              </a:rPr>
              <a:t>field , Au</a:t>
            </a:r>
            <a:endParaRPr lang="en-US" dirty="0">
              <a:latin typeface="+mn-lt"/>
            </a:endParaRPr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>
            <a:off x="1066800" y="205105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4" name="Line 23"/>
          <p:cNvSpPr>
            <a:spLocks noChangeShapeType="1"/>
          </p:cNvSpPr>
          <p:nvPr/>
        </p:nvSpPr>
        <p:spPr bwMode="auto">
          <a:xfrm flipH="1">
            <a:off x="1447800" y="205105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5" name="TextBox 16"/>
          <p:cNvSpPr txBox="1">
            <a:spLocks noChangeArrowheads="1"/>
          </p:cNvSpPr>
          <p:nvPr/>
        </p:nvSpPr>
        <p:spPr bwMode="auto">
          <a:xfrm>
            <a:off x="478016" y="38100"/>
            <a:ext cx="7827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Probing for Saturation Effects with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</a:t>
            </a:r>
            <a:r>
              <a:rPr lang="en-US" sz="2800" dirty="0" err="1" smtClean="0"/>
              <a:t>Hadron-Hadron</a:t>
            </a:r>
            <a:r>
              <a:rPr lang="en-US" sz="2800" dirty="0" smtClean="0"/>
              <a:t> </a:t>
            </a:r>
            <a:r>
              <a:rPr lang="en-US" sz="2800" dirty="0"/>
              <a:t>Correlations in </a:t>
            </a:r>
            <a:r>
              <a:rPr lang="en-US" sz="2800" dirty="0" err="1"/>
              <a:t>d+Au</a:t>
            </a:r>
            <a:endParaRPr lang="en-US" sz="2800" dirty="0"/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4800600" y="1219200"/>
            <a:ext cx="3962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u="sng" dirty="0">
                <a:solidFill>
                  <a:srgbClr val="FF0000"/>
                </a:solidFill>
                <a:latin typeface="+mn-lt"/>
              </a:rPr>
              <a:t>Experimental signature:</a:t>
            </a:r>
          </a:p>
          <a:p>
            <a:pPr>
              <a:defRPr/>
            </a:pPr>
            <a:endParaRPr lang="en-US" sz="800" b="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Observe </a:t>
            </a:r>
            <a:r>
              <a:rPr lang="en-US" b="0" dirty="0" err="1">
                <a:solidFill>
                  <a:srgbClr val="FF0000"/>
                </a:solidFill>
                <a:latin typeface="+mn-lt"/>
              </a:rPr>
              <a:t>azimuthal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 correlation </a:t>
            </a:r>
          </a:p>
          <a:p>
            <a:pPr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between hadrons in opposing </a:t>
            </a:r>
          </a:p>
          <a:p>
            <a:pPr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</a:rPr>
              <a:t>hemisphere separated in rapidity</a:t>
            </a:r>
          </a:p>
          <a:p>
            <a:pPr>
              <a:defRPr/>
            </a:pPr>
            <a:endParaRPr lang="en-US" sz="800" b="0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è"/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widening of correlation width of  </a:t>
            </a:r>
          </a:p>
          <a:p>
            <a:pPr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    d-Au compared to pp?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reduction in associated yield  </a:t>
            </a:r>
          </a:p>
          <a:p>
            <a:pPr>
              <a:defRPr/>
            </a:pPr>
            <a:r>
              <a:rPr lang="en-US" b="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     of hadrons on the away site </a:t>
            </a:r>
            <a:endParaRPr lang="en-US" b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pc-setup.jpg"/>
          <p:cNvPicPr>
            <a:picLocks noChangeAspect="1"/>
          </p:cNvPicPr>
          <p:nvPr/>
        </p:nvPicPr>
        <p:blipFill>
          <a:blip r:embed="rId2" cstate="print"/>
          <a:srcRect t="10454" r="55092" b="8711"/>
          <a:stretch>
            <a:fillRect/>
          </a:stretch>
        </p:blipFill>
        <p:spPr>
          <a:xfrm>
            <a:off x="2440649" y="1663128"/>
            <a:ext cx="3502951" cy="4242372"/>
          </a:xfrm>
          <a:prstGeom prst="rect">
            <a:avLst/>
          </a:prstGeom>
        </p:spPr>
      </p:pic>
      <p:sp>
        <p:nvSpPr>
          <p:cNvPr id="22531" name="Rectangle 25"/>
          <p:cNvSpPr>
            <a:spLocks noChangeArrowheads="1"/>
          </p:cNvSpPr>
          <p:nvPr/>
        </p:nvSpPr>
        <p:spPr bwMode="auto">
          <a:xfrm>
            <a:off x="3733800" y="4181475"/>
            <a:ext cx="609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3886200" y="3495675"/>
            <a:ext cx="381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9601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 New Forward Calorimeters in PHENIX and STAR for the Measurement of </a:t>
            </a:r>
            <a:r>
              <a:rPr lang="en-US" dirty="0" err="1" smtClean="0"/>
              <a:t>di-Hadron</a:t>
            </a:r>
            <a:r>
              <a:rPr lang="en-US" dirty="0" smtClean="0"/>
              <a:t> Correlations</a:t>
            </a:r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auto">
          <a:xfrm>
            <a:off x="8305800" y="2667000"/>
            <a:ext cx="6096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5"/>
          <p:cNvSpPr>
            <a:spLocks noChangeArrowheads="1"/>
          </p:cNvSpPr>
          <p:nvPr/>
        </p:nvSpPr>
        <p:spPr bwMode="auto">
          <a:xfrm>
            <a:off x="533400" y="2819400"/>
            <a:ext cx="3048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>
            <a:off x="838200" y="31242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 flipH="1">
            <a:off x="7696200" y="31242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381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8305800" y="3733800"/>
            <a:ext cx="5953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latin typeface="Tahoma" pitchFamily="34" charset="0"/>
              </a:rPr>
              <a:t>Au</a:t>
            </a:r>
          </a:p>
        </p:txBody>
      </p:sp>
      <p:sp>
        <p:nvSpPr>
          <p:cNvPr id="22540" name="Oval 10"/>
          <p:cNvSpPr>
            <a:spLocks noChangeArrowheads="1"/>
          </p:cNvSpPr>
          <p:nvPr/>
        </p:nvSpPr>
        <p:spPr bwMode="auto">
          <a:xfrm>
            <a:off x="4038600" y="3800475"/>
            <a:ext cx="76200" cy="76200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1"/>
          <p:cNvSpPr>
            <a:spLocks noChangeShapeType="1"/>
          </p:cNvSpPr>
          <p:nvPr/>
        </p:nvSpPr>
        <p:spPr bwMode="auto">
          <a:xfrm>
            <a:off x="4114800" y="3800475"/>
            <a:ext cx="1371600" cy="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5638800" y="3648075"/>
            <a:ext cx="1295400" cy="708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  or clusters</a:t>
            </a:r>
            <a:endParaRPr lang="en-US" baseline="30000">
              <a:latin typeface="Arial" charset="0"/>
            </a:endParaRP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2438400" y="1104900"/>
            <a:ext cx="3467100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PHENIX central spectrometer magnet</a:t>
            </a:r>
          </a:p>
        </p:txBody>
      </p:sp>
      <p:sp>
        <p:nvSpPr>
          <p:cNvPr id="22544" name="Text Box 20"/>
          <p:cNvSpPr txBox="1">
            <a:spLocks noChangeArrowheads="1"/>
          </p:cNvSpPr>
          <p:nvPr/>
        </p:nvSpPr>
        <p:spPr bwMode="auto">
          <a:xfrm>
            <a:off x="304800" y="4486275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Backward direction (South) </a:t>
            </a:r>
            <a:r>
              <a:rPr lang="en-US" sz="1800">
                <a:sym typeface="Wingdings" pitchFamily="2" charset="2"/>
              </a:rPr>
              <a:t> </a:t>
            </a:r>
            <a:endParaRPr lang="en-US" sz="1800"/>
          </a:p>
        </p:txBody>
      </p:sp>
      <p:sp>
        <p:nvSpPr>
          <p:cNvPr id="22545" name="Text Box 21"/>
          <p:cNvSpPr txBox="1">
            <a:spLocks noChangeArrowheads="1"/>
          </p:cNvSpPr>
          <p:nvPr/>
        </p:nvSpPr>
        <p:spPr bwMode="auto">
          <a:xfrm>
            <a:off x="6096000" y="4638675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Forward direction (North) </a:t>
            </a:r>
            <a:r>
              <a:rPr lang="en-US" sz="1800">
                <a:sym typeface="Wingdings" pitchFamily="2" charset="2"/>
              </a:rPr>
              <a:t></a:t>
            </a:r>
            <a:endParaRPr lang="en-US" sz="1800"/>
          </a:p>
        </p:txBody>
      </p:sp>
      <p:sp>
        <p:nvSpPr>
          <p:cNvPr id="22546" name="Text Box 22"/>
          <p:cNvSpPr txBox="1">
            <a:spLocks noChangeArrowheads="1"/>
          </p:cNvSpPr>
          <p:nvPr/>
        </p:nvSpPr>
        <p:spPr bwMode="auto">
          <a:xfrm>
            <a:off x="3124200" y="2505075"/>
            <a:ext cx="1981200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Muon Piston Calorimeter (MPC)</a:t>
            </a:r>
          </a:p>
        </p:txBody>
      </p:sp>
      <p:sp>
        <p:nvSpPr>
          <p:cNvPr id="22547" name="Rectangle 24"/>
          <p:cNvSpPr>
            <a:spLocks noChangeArrowheads="1"/>
          </p:cNvSpPr>
          <p:nvPr/>
        </p:nvSpPr>
        <p:spPr bwMode="auto">
          <a:xfrm>
            <a:off x="3657600" y="4495800"/>
            <a:ext cx="83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14"/>
          <p:cNvSpPr txBox="1">
            <a:spLocks noChangeArrowheads="1"/>
          </p:cNvSpPr>
          <p:nvPr/>
        </p:nvSpPr>
        <p:spPr bwMode="auto">
          <a:xfrm>
            <a:off x="4038600" y="4791075"/>
            <a:ext cx="15240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p</a:t>
            </a:r>
            <a:r>
              <a:rPr lang="en-US" baseline="30000">
                <a:latin typeface="Arial" charset="0"/>
              </a:rPr>
              <a:t>0</a:t>
            </a:r>
            <a:r>
              <a:rPr lang="en-US">
                <a:latin typeface="Arial" charset="0"/>
              </a:rPr>
              <a:t> or h</a:t>
            </a:r>
            <a:r>
              <a:rPr lang="en-US" baseline="30000">
                <a:latin typeface="Arial" charset="0"/>
              </a:rPr>
              <a:t>+/-</a:t>
            </a:r>
          </a:p>
        </p:txBody>
      </p:sp>
      <p:sp>
        <p:nvSpPr>
          <p:cNvPr id="22549" name="Line 12"/>
          <p:cNvSpPr>
            <a:spLocks noChangeShapeType="1"/>
          </p:cNvSpPr>
          <p:nvPr/>
        </p:nvSpPr>
        <p:spPr bwMode="auto">
          <a:xfrm flipH="1">
            <a:off x="3962400" y="3876675"/>
            <a:ext cx="76200" cy="1000125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Text Box 17"/>
          <p:cNvSpPr txBox="1">
            <a:spLocks noChangeArrowheads="1"/>
          </p:cNvSpPr>
          <p:nvPr/>
        </p:nvSpPr>
        <p:spPr bwMode="auto">
          <a:xfrm>
            <a:off x="2286000" y="5768975"/>
            <a:ext cx="3467100" cy="72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Side View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973C-6B56-4138-B5DC-F9374D45C1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RHIC: Why Study Nuclear Effects in Nucleon Structure?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14097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interest: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sz="2400" b="0" kern="0" dirty="0" smtClean="0">
                <a:latin typeface="+mn-lt"/>
              </a:rPr>
              <a:t>Extend Understanding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of QCD into the non-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2400" b="0" kern="0" dirty="0">
                <a:latin typeface="+mn-lt"/>
              </a:rPr>
              <a:t> </a:t>
            </a:r>
            <a:r>
              <a:rPr lang="it-IT" sz="2400" b="0" kern="0" dirty="0" smtClean="0">
                <a:latin typeface="+mn-lt"/>
              </a:rPr>
              <a:t>   perturbative regime.</a:t>
            </a:r>
            <a:endParaRPr lang="it-IT" sz="2400" b="0" kern="0" dirty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sz="2400" b="0" kern="0" dirty="0" smtClean="0">
                <a:latin typeface="+mn-lt"/>
              </a:rPr>
              <a:t>Search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universal properties of nuclear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2400" b="0" kern="0" dirty="0">
                <a:latin typeface="+mn-lt"/>
              </a:rPr>
              <a:t> </a:t>
            </a:r>
            <a:r>
              <a:rPr lang="it-IT" sz="2400" b="0" kern="0" dirty="0" smtClean="0">
                <a:latin typeface="+mn-lt"/>
              </a:rPr>
              <a:t>   matter at low x and high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energies.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610100" y="1417637"/>
            <a:ext cx="441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sz="2800" kern="0" dirty="0" smtClean="0">
                <a:latin typeface="+mn-lt"/>
              </a:rPr>
              <a:t>Heavy Ion Collisions</a:t>
            </a:r>
            <a:r>
              <a:rPr kumimoji="0" lang="it-IT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the initial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obtain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quantitative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it-IT" sz="2400" b="0" kern="0" dirty="0">
                <a:latin typeface="+mn-lt"/>
              </a:rPr>
              <a:t> </a:t>
            </a:r>
            <a:r>
              <a:rPr lang="it-IT" sz="2400" b="0" kern="0" dirty="0" smtClean="0">
                <a:latin typeface="+mn-lt"/>
              </a:rPr>
              <a:t>   description of the final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 HI-collisions.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Gain </a:t>
            </a:r>
            <a:r>
              <a:rPr lang="it-IT" sz="2400" b="0" kern="0" dirty="0">
                <a:latin typeface="+mn-lt"/>
                <a:sym typeface="Wingdings" pitchFamily="2" charset="2"/>
              </a:rPr>
              <a:t>c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orrect interpretation of experimental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etavsx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16137"/>
            <a:ext cx="4572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-76200" y="74593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 smtClean="0">
                <a:sym typeface="Symbol" pitchFamily="18" charset="2"/>
              </a:rPr>
              <a:t>Probing Low x with</a:t>
            </a:r>
            <a:r>
              <a:rPr lang="en-US" sz="3200" baseline="30000" dirty="0" smtClean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Correlation Measurements for Neutral </a:t>
            </a:r>
            <a:r>
              <a:rPr lang="en-US" sz="3200" dirty="0" err="1" smtClean="0">
                <a:sym typeface="Symbol" pitchFamily="18" charset="2"/>
              </a:rPr>
              <a:t>Pions</a:t>
            </a:r>
            <a:r>
              <a:rPr lang="en-US" sz="3200" dirty="0" smtClean="0">
                <a:sym typeface="Symbol" pitchFamily="18" charset="2"/>
              </a:rPr>
              <a:t>  </a:t>
            </a:r>
            <a:r>
              <a:rPr lang="en-US" sz="3200" baseline="30000" dirty="0" smtClean="0">
                <a:sym typeface="Symbol" pitchFamily="18" charset="2"/>
              </a:rPr>
              <a:t> 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647700" y="1409700"/>
            <a:ext cx="407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 smtClean="0"/>
              <a:t>PYTHIA </a:t>
            </a:r>
            <a:r>
              <a:rPr lang="en-US" sz="1800" dirty="0" err="1" smtClean="0"/>
              <a:t>p+p</a:t>
            </a:r>
            <a:r>
              <a:rPr lang="en-US" sz="1800" dirty="0" smtClean="0"/>
              <a:t> study, STAR,  L. Bland</a:t>
            </a:r>
            <a:endParaRPr lang="en-US" sz="1800" dirty="0"/>
          </a:p>
        </p:txBody>
      </p:sp>
      <p:sp>
        <p:nvSpPr>
          <p:cNvPr id="51205" name="Rectangle 35"/>
          <p:cNvSpPr>
            <a:spLocks noChangeArrowheads="1"/>
          </p:cNvSpPr>
          <p:nvPr/>
        </p:nvSpPr>
        <p:spPr bwMode="auto">
          <a:xfrm>
            <a:off x="1460500" y="4711700"/>
            <a:ext cx="6477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8040"/>
                </a:solidFill>
              </a:rPr>
              <a:t>FTPC</a:t>
            </a:r>
          </a:p>
        </p:txBody>
      </p:sp>
      <p:sp>
        <p:nvSpPr>
          <p:cNvPr id="51206" name="Rectangle 30"/>
          <p:cNvSpPr>
            <a:spLocks noChangeArrowheads="1"/>
          </p:cNvSpPr>
          <p:nvPr/>
        </p:nvSpPr>
        <p:spPr bwMode="auto">
          <a:xfrm>
            <a:off x="808038" y="3754438"/>
            <a:ext cx="1173162" cy="15160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Rectangle 31"/>
          <p:cNvSpPr>
            <a:spLocks noChangeArrowheads="1"/>
          </p:cNvSpPr>
          <p:nvPr/>
        </p:nvSpPr>
        <p:spPr bwMode="auto">
          <a:xfrm>
            <a:off x="1062038" y="3919538"/>
            <a:ext cx="1198562" cy="1401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Rectangle 32"/>
          <p:cNvSpPr>
            <a:spLocks noChangeArrowheads="1"/>
          </p:cNvSpPr>
          <p:nvPr/>
        </p:nvSpPr>
        <p:spPr bwMode="auto">
          <a:xfrm>
            <a:off x="1531938" y="4953000"/>
            <a:ext cx="1071562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1209" name="Straight Connector 34"/>
          <p:cNvCxnSpPr>
            <a:cxnSpLocks noChangeShapeType="1"/>
          </p:cNvCxnSpPr>
          <p:nvPr/>
        </p:nvCxnSpPr>
        <p:spPr bwMode="auto">
          <a:xfrm>
            <a:off x="723900" y="3492500"/>
            <a:ext cx="2908300" cy="12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1210" name="Straight Connector 35"/>
          <p:cNvCxnSpPr>
            <a:cxnSpLocks noChangeShapeType="1"/>
          </p:cNvCxnSpPr>
          <p:nvPr/>
        </p:nvCxnSpPr>
        <p:spPr bwMode="auto">
          <a:xfrm>
            <a:off x="685800" y="4152900"/>
            <a:ext cx="299720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</p:cxnSp>
      <p:sp>
        <p:nvSpPr>
          <p:cNvPr id="51211" name="Text Box 34"/>
          <p:cNvSpPr txBox="1">
            <a:spLocks noChangeArrowheads="1"/>
          </p:cNvSpPr>
          <p:nvPr/>
        </p:nvSpPr>
        <p:spPr bwMode="auto">
          <a:xfrm>
            <a:off x="903288" y="3503613"/>
            <a:ext cx="1103312" cy="623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TPC</a:t>
            </a:r>
          </a:p>
          <a:p>
            <a:r>
              <a:rPr lang="en-US" sz="1400">
                <a:solidFill>
                  <a:srgbClr val="0000FF"/>
                </a:solidFill>
              </a:rPr>
              <a:t>Barrel EMC</a:t>
            </a:r>
          </a:p>
        </p:txBody>
      </p:sp>
      <p:sp>
        <p:nvSpPr>
          <p:cNvPr id="51212" name="Rectangle 59"/>
          <p:cNvSpPr>
            <a:spLocks noChangeArrowheads="1"/>
          </p:cNvSpPr>
          <p:nvPr/>
        </p:nvSpPr>
        <p:spPr bwMode="auto">
          <a:xfrm>
            <a:off x="795338" y="2243138"/>
            <a:ext cx="1490662" cy="5000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Rectangle 33"/>
          <p:cNvSpPr>
            <a:spLocks noChangeArrowheads="1"/>
          </p:cNvSpPr>
          <p:nvPr/>
        </p:nvSpPr>
        <p:spPr bwMode="auto">
          <a:xfrm flipV="1">
            <a:off x="723900" y="2501900"/>
            <a:ext cx="152400" cy="5334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Rectangle 41"/>
          <p:cNvSpPr>
            <a:spLocks noChangeArrowheads="1"/>
          </p:cNvSpPr>
          <p:nvPr/>
        </p:nvSpPr>
        <p:spPr bwMode="auto">
          <a:xfrm>
            <a:off x="908050" y="2298700"/>
            <a:ext cx="563563" cy="307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FMS</a:t>
            </a:r>
          </a:p>
        </p:txBody>
      </p:sp>
      <p:sp>
        <p:nvSpPr>
          <p:cNvPr id="51215" name="Text Box 8"/>
          <p:cNvSpPr txBox="1">
            <a:spLocks noChangeArrowheads="1"/>
          </p:cNvSpPr>
          <p:nvPr/>
        </p:nvSpPr>
        <p:spPr bwMode="auto">
          <a:xfrm>
            <a:off x="4724400" y="3895737"/>
            <a:ext cx="4699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dirty="0" err="1">
                <a:latin typeface="Symbol" pitchFamily="18" charset="2"/>
              </a:rPr>
              <a:t>h</a:t>
            </a:r>
            <a:r>
              <a:rPr lang="en-US" sz="2400" baseline="30000" dirty="0" err="1"/>
              <a:t>asso</a:t>
            </a:r>
            <a:r>
              <a:rPr lang="en-US" sz="2400" baseline="30000" dirty="0"/>
              <a:t> </a:t>
            </a:r>
            <a:r>
              <a:rPr lang="en-US" sz="2400" dirty="0"/>
              <a:t>gives handle on </a:t>
            </a:r>
            <a:r>
              <a:rPr lang="en-US" sz="2400" dirty="0" err="1"/>
              <a:t>x</a:t>
            </a:r>
            <a:r>
              <a:rPr lang="en-US" sz="2400" baseline="-25000" dirty="0" err="1"/>
              <a:t>gluon</a:t>
            </a:r>
            <a:endParaRPr lang="en-US" sz="2400" baseline="-25000" dirty="0"/>
          </a:p>
          <a:p>
            <a:pPr eaLnBrk="0" hangingPunct="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51216" name="Text Box 8"/>
          <p:cNvSpPr txBox="1">
            <a:spLocks noChangeArrowheads="1"/>
          </p:cNvSpPr>
          <p:nvPr/>
        </p:nvSpPr>
        <p:spPr bwMode="auto">
          <a:xfrm>
            <a:off x="647700" y="1790700"/>
            <a:ext cx="8547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sym typeface="Symbol" pitchFamily="18" charset="2"/>
              </a:rPr>
              <a:t>Trigger forward </a:t>
            </a:r>
            <a:r>
              <a:rPr lang="en-US" sz="18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sz="1800" baseline="30000" dirty="0" smtClean="0">
                <a:sym typeface="Symbol" pitchFamily="18" charset="2"/>
              </a:rPr>
              <a:t>0  </a:t>
            </a:r>
            <a:endParaRPr lang="en-US" sz="1800" baseline="-25000" dirty="0"/>
          </a:p>
        </p:txBody>
      </p:sp>
      <p:sp>
        <p:nvSpPr>
          <p:cNvPr id="51221" name="Rectangle 29"/>
          <p:cNvSpPr>
            <a:spLocks noChangeArrowheads="1"/>
          </p:cNvSpPr>
          <p:nvPr/>
        </p:nvSpPr>
        <p:spPr bwMode="auto">
          <a:xfrm>
            <a:off x="4724400" y="2133850"/>
            <a:ext cx="84963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/>
              <a:t>Forward-forward </a:t>
            </a:r>
            <a:r>
              <a:rPr lang="en-US" sz="2400" dirty="0" err="1"/>
              <a:t>di-hadron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0" hangingPunct="0">
              <a:spcBef>
                <a:spcPct val="20000"/>
              </a:spcBef>
            </a:pPr>
            <a:r>
              <a:rPr lang="en-US" sz="2400" dirty="0" smtClean="0"/>
              <a:t>correlations  reach down </a:t>
            </a:r>
          </a:p>
          <a:p>
            <a:pPr eaLnBrk="0" hangingPunct="0">
              <a:spcBef>
                <a:spcPct val="20000"/>
              </a:spcBef>
            </a:pPr>
            <a:r>
              <a:rPr lang="en-US" sz="2400" dirty="0" smtClean="0"/>
              <a:t>to  &lt;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g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&gt; ~ 10</a:t>
            </a:r>
            <a:r>
              <a:rPr lang="en-US" sz="2400" baseline="30000" dirty="0" smtClean="0"/>
              <a:t>-3</a:t>
            </a:r>
          </a:p>
          <a:p>
            <a:pPr eaLnBrk="0" hangingPunct="0">
              <a:spcBef>
                <a:spcPct val="20000"/>
              </a:spcBef>
            </a:pPr>
            <a:endParaRPr lang="en-US" sz="2400" baseline="30000" dirty="0"/>
          </a:p>
          <a:p>
            <a:r>
              <a:rPr lang="en-US" sz="2400" dirty="0"/>
              <a:t>       		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008000"/>
                </a:solidFill>
              </a:rPr>
              <a:t>	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endParaRPr lang="en-US" sz="2400" dirty="0" smtClean="0">
              <a:solidFill>
                <a:srgbClr val="FF6600"/>
              </a:solidFill>
            </a:endParaRPr>
          </a:p>
          <a:p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With nuclear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enhancement 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 ~ 10</a:t>
            </a:r>
            <a:r>
              <a:rPr lang="en-US" sz="2400" baseline="30000" dirty="0" smtClean="0">
                <a:solidFill>
                  <a:srgbClr val="FF0000"/>
                </a:solidFill>
              </a:rPr>
              <a:t>-4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</a:rPr>
              <a:t>                                                                     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3" cstate="print"/>
          <a:srcRect l="31532" r="31532" b="49837"/>
          <a:stretch>
            <a:fillRect/>
          </a:stretch>
        </p:blipFill>
        <p:spPr bwMode="auto">
          <a:xfrm>
            <a:off x="6629400" y="3733800"/>
            <a:ext cx="2514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14300"/>
            <a:ext cx="74676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Correlation Function CY and </a:t>
            </a:r>
            <a:r>
              <a:rPr lang="en-US" sz="4000" dirty="0" err="1" smtClean="0"/>
              <a:t>I</a:t>
            </a:r>
            <a:r>
              <a:rPr lang="en-US" sz="4000" baseline="-25000" dirty="0" err="1" smtClean="0"/>
              <a:t>dA</a:t>
            </a:r>
            <a:endParaRPr lang="en-US" sz="4000" baseline="-25000" dirty="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dirty="0" smtClean="0"/>
              <a:t>For example:</a:t>
            </a:r>
          </a:p>
          <a:p>
            <a:pPr eaLnBrk="1" hangingPunct="1"/>
            <a:r>
              <a:rPr lang="en-US" dirty="0" smtClean="0"/>
              <a:t>Trigger particle: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with </a:t>
            </a:r>
            <a:r>
              <a:rPr lang="en-US" i="1" dirty="0" smtClean="0"/>
              <a:t>|</a:t>
            </a:r>
            <a:r>
              <a:rPr lang="en-US" i="1" dirty="0" smtClean="0">
                <a:latin typeface="Symbol" pitchFamily="18" charset="2"/>
              </a:rPr>
              <a:t>h</a:t>
            </a:r>
            <a:r>
              <a:rPr lang="en-US" i="1" dirty="0" smtClean="0"/>
              <a:t>| &lt; 0.35</a:t>
            </a:r>
          </a:p>
          <a:p>
            <a:pPr eaLnBrk="1" hangingPunct="1"/>
            <a:r>
              <a:rPr lang="en-US" dirty="0" smtClean="0"/>
              <a:t>Associate particle: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with </a:t>
            </a:r>
            <a:r>
              <a:rPr lang="en-US" i="1" dirty="0" smtClean="0"/>
              <a:t>3.1 &lt; </a:t>
            </a:r>
            <a:r>
              <a:rPr lang="en-US" i="1" dirty="0" smtClean="0">
                <a:latin typeface="Symbol" pitchFamily="18" charset="2"/>
              </a:rPr>
              <a:t>h</a:t>
            </a:r>
            <a:r>
              <a:rPr lang="en-US" i="1" dirty="0" smtClean="0"/>
              <a:t> &lt; 3.9</a:t>
            </a:r>
            <a:endParaRPr lang="en-US" dirty="0" smtClean="0"/>
          </a:p>
          <a:p>
            <a:pPr lvl="1" eaLnBrk="1" hangingPunct="1"/>
            <a:endParaRPr lang="en-US" dirty="0" smtClean="0">
              <a:sym typeface="Wingdings" pitchFamily="2" charset="2"/>
            </a:endParaRPr>
          </a:p>
          <a:p>
            <a:pPr lvl="1" eaLnBrk="1" hangingPunct="1">
              <a:buNone/>
            </a:pPr>
            <a:endParaRPr lang="en-US" dirty="0" smtClean="0">
              <a:sym typeface="Wingdings" pitchFamily="2" charset="2"/>
            </a:endParaRPr>
          </a:p>
          <a:p>
            <a:pPr lvl="1" eaLnBrk="1" hangingPunct="1"/>
            <a:endParaRPr lang="en-US" dirty="0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baseline="-25000" dirty="0" smtClean="0">
              <a:sym typeface="Wingdings" pitchFamily="2" charset="2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5052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40386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23900" y="4457700"/>
          <a:ext cx="2263775" cy="1057275"/>
        </p:xfrm>
        <a:graphic>
          <a:graphicData uri="http://schemas.openxmlformats.org/presentationml/2006/ole">
            <p:oleObj spid="_x0000_s2051" r:id="rId4" imgW="1002865" imgH="469696" progId="Equation.3">
              <p:embed/>
            </p:oleObj>
          </a:graphicData>
        </a:graphic>
      </p:graphicFrame>
      <p:sp>
        <p:nvSpPr>
          <p:cNvPr id="2059" name="Line 15"/>
          <p:cNvSpPr>
            <a:spLocks noChangeShapeType="1"/>
          </p:cNvSpPr>
          <p:nvPr/>
        </p:nvSpPr>
        <p:spPr bwMode="auto">
          <a:xfrm>
            <a:off x="5334000" y="3810000"/>
            <a:ext cx="21717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8343900" y="5705475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Df</a:t>
            </a:r>
          </a:p>
        </p:txBody>
      </p:sp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3505200" y="4495800"/>
          <a:ext cx="1854200" cy="1028700"/>
        </p:xfrm>
        <a:graphic>
          <a:graphicData uri="http://schemas.openxmlformats.org/presentationml/2006/ole">
            <p:oleObj spid="_x0000_s2052" name="Equation" r:id="rId5" imgW="698400" imgH="444240" progId="Equation.3">
              <p:embed/>
            </p:oleObj>
          </a:graphicData>
        </a:graphic>
      </p:graphicFrame>
      <p:sp>
        <p:nvSpPr>
          <p:cNvPr id="2062" name="Text Box 19"/>
          <p:cNvSpPr txBox="1">
            <a:spLocks noChangeArrowheads="1"/>
          </p:cNvSpPr>
          <p:nvPr/>
        </p:nvSpPr>
        <p:spPr bwMode="auto">
          <a:xfrm>
            <a:off x="6858000" y="3314700"/>
            <a:ext cx="2209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CC"/>
                </a:solidFill>
              </a:rPr>
              <a:t>Peripheral d-Au Correlation Function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63575" y="3133725"/>
          <a:ext cx="5016500" cy="903288"/>
        </p:xfrm>
        <a:graphic>
          <a:graphicData uri="http://schemas.openxmlformats.org/presentationml/2006/ole">
            <p:oleObj spid="_x0000_s2063" name="Equation" r:id="rId6" imgW="267948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1066800"/>
            <a:ext cx="56769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8100"/>
            <a:ext cx="7467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Forward/Central </a:t>
            </a:r>
            <a:r>
              <a:rPr lang="en-US" sz="4000" i="1" smtClean="0"/>
              <a:t>I</a:t>
            </a:r>
            <a:r>
              <a:rPr lang="en-US" sz="4000" i="1" baseline="-25000" smtClean="0"/>
              <a:t>dA </a:t>
            </a:r>
            <a:r>
              <a:rPr lang="en-US" sz="4000" smtClean="0"/>
              <a:t>vs</a:t>
            </a:r>
            <a:r>
              <a:rPr lang="en-US" sz="4000" i="1" smtClean="0"/>
              <a:t> N</a:t>
            </a:r>
            <a:r>
              <a:rPr lang="en-US" sz="4000" i="1" baseline="-25000" smtClean="0"/>
              <a:t>coll</a:t>
            </a:r>
          </a:p>
        </p:txBody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8100" y="1524000"/>
            <a:ext cx="32766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dirty="0" smtClean="0"/>
              <a:t>Increasing suppression of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dA</a:t>
            </a:r>
            <a:r>
              <a:rPr lang="en-US" sz="2000" dirty="0" smtClean="0"/>
              <a:t> reaches a factor 2 for central events</a:t>
            </a:r>
          </a:p>
          <a:p>
            <a:pPr eaLnBrk="1" hangingPunct="1"/>
            <a:r>
              <a:rPr lang="en-US" sz="2000" dirty="0" smtClean="0"/>
              <a:t>Model calculations are needed to distinguish between different models</a:t>
            </a:r>
          </a:p>
          <a:p>
            <a:pPr lvl="1" eaLnBrk="1" hangingPunct="1"/>
            <a:r>
              <a:rPr lang="en-US" dirty="0" smtClean="0"/>
              <a:t>Saturation</a:t>
            </a:r>
          </a:p>
          <a:p>
            <a:pPr lvl="1" eaLnBrk="1" hangingPunct="1"/>
            <a:r>
              <a:rPr lang="en-US" dirty="0" smtClean="0"/>
              <a:t>Shadowing</a:t>
            </a:r>
          </a:p>
          <a:p>
            <a:pPr lvl="1" eaLnBrk="1" hangingPunct="1"/>
            <a:r>
              <a:rPr lang="en-US" dirty="0" smtClean="0"/>
              <a:t>Others ?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29701" name="Text Box 1032"/>
          <p:cNvSpPr txBox="1">
            <a:spLocks noChangeArrowheads="1"/>
          </p:cNvSpPr>
          <p:nvPr/>
        </p:nvSpPr>
        <p:spPr bwMode="auto">
          <a:xfrm>
            <a:off x="3429000" y="1119188"/>
            <a:ext cx="54864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Associate </a:t>
            </a:r>
            <a:r>
              <a:rPr lang="en-US" sz="1800">
                <a:solidFill>
                  <a:srgbClr val="3333CC"/>
                </a:solidFill>
                <a:latin typeface="Symbol" pitchFamily="18" charset="2"/>
              </a:rPr>
              <a:t>p</a:t>
            </a:r>
            <a:r>
              <a:rPr lang="en-US" sz="1800" baseline="30000">
                <a:solidFill>
                  <a:srgbClr val="3333CC"/>
                </a:solidFill>
              </a:rPr>
              <a:t>0</a:t>
            </a:r>
            <a:r>
              <a:rPr lang="en-US" sz="1800">
                <a:solidFill>
                  <a:srgbClr val="3333CC"/>
                </a:solidFill>
              </a:rPr>
              <a:t>: 3.1 &lt; </a:t>
            </a:r>
            <a:r>
              <a:rPr lang="en-US" sz="1800" i="1">
                <a:solidFill>
                  <a:srgbClr val="3333CC"/>
                </a:solidFill>
                <a:latin typeface="Symbol" pitchFamily="18" charset="2"/>
              </a:rPr>
              <a:t>h</a:t>
            </a:r>
            <a:r>
              <a:rPr lang="en-US" sz="1800">
                <a:solidFill>
                  <a:srgbClr val="3333CC"/>
                </a:solidFill>
                <a:latin typeface="Symbol" pitchFamily="18" charset="2"/>
              </a:rPr>
              <a:t>  </a:t>
            </a:r>
            <a:r>
              <a:rPr lang="en-US" sz="1800" i="1">
                <a:solidFill>
                  <a:srgbClr val="3333CC"/>
                </a:solidFill>
              </a:rPr>
              <a:t>&lt; 3.9</a:t>
            </a:r>
            <a:r>
              <a:rPr lang="en-US" sz="1800">
                <a:solidFill>
                  <a:srgbClr val="3333CC"/>
                </a:solidFill>
              </a:rPr>
              <a:t>, </a:t>
            </a:r>
            <a:r>
              <a:rPr lang="en-US" sz="1800" i="1">
                <a:solidFill>
                  <a:srgbClr val="3333CC"/>
                </a:solidFill>
              </a:rPr>
              <a:t>0.45 &lt; p</a:t>
            </a:r>
            <a:r>
              <a:rPr lang="en-US" sz="1800" i="1" baseline="-25000">
                <a:solidFill>
                  <a:srgbClr val="3333CC"/>
                </a:solidFill>
              </a:rPr>
              <a:t>T</a:t>
            </a:r>
            <a:r>
              <a:rPr lang="en-US" sz="1800" i="1">
                <a:solidFill>
                  <a:srgbClr val="3333CC"/>
                </a:solidFill>
              </a:rPr>
              <a:t> &lt; 1.6 </a:t>
            </a:r>
            <a:r>
              <a:rPr lang="en-US" sz="1800">
                <a:solidFill>
                  <a:srgbClr val="3333CC"/>
                </a:solidFill>
              </a:rPr>
              <a:t>GeV/c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6"/>
          <p:cNvSpPr txBox="1">
            <a:spLocks noChangeArrowheads="1"/>
          </p:cNvSpPr>
          <p:nvPr/>
        </p:nvSpPr>
        <p:spPr bwMode="auto">
          <a:xfrm>
            <a:off x="533400" y="76200"/>
            <a:ext cx="7546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Alternative Explanation of Rapidity-Separated </a:t>
            </a:r>
          </a:p>
          <a:p>
            <a:r>
              <a:rPr lang="en-US" sz="2800"/>
              <a:t>di-Hadron correlations in d+Au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4724400" y="1219200"/>
            <a:ext cx="3733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Complete (coherent + multiple elastic scattering) treatment of multiple </a:t>
            </a:r>
            <a:r>
              <a:rPr lang="en-US" dirty="0" err="1">
                <a:latin typeface="+mn-lt"/>
              </a:rPr>
              <a:t>parton</a:t>
            </a:r>
            <a:r>
              <a:rPr lang="en-US" dirty="0">
                <a:latin typeface="+mn-lt"/>
              </a:rPr>
              <a:t> scattering gives suppression of pairs with respect to singles for mid-rapidity tag!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However,  small for forward trigger particle!</a:t>
            </a:r>
          </a:p>
          <a:p>
            <a:pPr>
              <a:defRPr/>
            </a:pPr>
            <a:endParaRPr lang="en-US" i="1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+mn-lt"/>
              </a:rPr>
              <a:t>J. </a:t>
            </a:r>
            <a:r>
              <a:rPr lang="en-US" dirty="0" err="1">
                <a:latin typeface="+mn-lt"/>
              </a:rPr>
              <a:t>Qiu</a:t>
            </a:r>
            <a:r>
              <a:rPr lang="en-US" dirty="0">
                <a:latin typeface="+mn-lt"/>
              </a:rPr>
              <a:t>, I. </a:t>
            </a:r>
            <a:r>
              <a:rPr lang="en-US" dirty="0" err="1">
                <a:latin typeface="+mn-lt"/>
              </a:rPr>
              <a:t>Vitev</a:t>
            </a:r>
            <a:r>
              <a:rPr lang="en-US" dirty="0">
                <a:latin typeface="+mn-lt"/>
              </a:rPr>
              <a:t>,  </a:t>
            </a:r>
            <a:r>
              <a:rPr lang="en-US" dirty="0"/>
              <a:t>Phys.Lett.B632:507-511,2006</a:t>
            </a:r>
            <a:endParaRPr lang="en-US" i="1" dirty="0">
              <a:latin typeface="+mn-lt"/>
            </a:endParaRPr>
          </a:p>
          <a:p>
            <a:pPr>
              <a:defRPr/>
            </a:pPr>
            <a:endParaRPr lang="en-US" i="1" dirty="0">
              <a:latin typeface="+mn-lt"/>
            </a:endParaRPr>
          </a:p>
          <a:p>
            <a:pPr>
              <a:defRPr/>
            </a:pPr>
            <a:endParaRPr lang="en-US" i="1" dirty="0">
              <a:latin typeface="+mn-lt"/>
              <a:sym typeface="Wingdings" pitchFamily="2" charset="2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28600" y="1333500"/>
            <a:ext cx="4000500" cy="4572000"/>
            <a:chOff x="1750976" y="2962222"/>
            <a:chExt cx="1755816" cy="1846482"/>
          </a:xfrm>
          <a:noFill/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3379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b="54684"/>
            <a:stretch>
              <a:fillRect/>
            </a:stretch>
          </p:blipFill>
          <p:spPr bwMode="auto">
            <a:xfrm>
              <a:off x="1752600" y="2962222"/>
              <a:ext cx="1754192" cy="15193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3799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90128"/>
            <a:stretch>
              <a:fillRect/>
            </a:stretch>
          </p:blipFill>
          <p:spPr bwMode="auto">
            <a:xfrm>
              <a:off x="1750976" y="4477692"/>
              <a:ext cx="1754188" cy="3310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4" descr="C:\Documents and Settings\leitch\Desktop\29mar09\ida_cent3_.png"/>
          <p:cNvPicPr>
            <a:picLocks noChangeAspect="1" noChangeArrowheads="1"/>
          </p:cNvPicPr>
          <p:nvPr/>
        </p:nvPicPr>
        <p:blipFill>
          <a:blip r:embed="rId2" cstate="print"/>
          <a:srcRect t="1678" r="8054"/>
          <a:stretch>
            <a:fillRect/>
          </a:stretch>
        </p:blipFill>
        <p:spPr bwMode="auto">
          <a:xfrm>
            <a:off x="1143000" y="1485900"/>
            <a:ext cx="42672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6" descr="tes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55" t="21960" r="23030" b="21960"/>
          <a:stretch>
            <a:fillRect/>
          </a:stretch>
        </p:blipFill>
        <p:spPr bwMode="auto">
          <a:xfrm>
            <a:off x="1765300" y="2846388"/>
            <a:ext cx="3571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342900" y="314980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Private </a:t>
            </a:r>
            <a:r>
              <a:rPr lang="en-US" sz="2800" dirty="0" err="1" smtClean="0"/>
              <a:t>Comunication</a:t>
            </a:r>
            <a:r>
              <a:rPr lang="en-US" sz="2800" dirty="0" smtClean="0"/>
              <a:t> </a:t>
            </a:r>
            <a:r>
              <a:rPr lang="en-US" sz="2800" dirty="0"/>
              <a:t>from Ivan </a:t>
            </a:r>
            <a:r>
              <a:rPr lang="en-US" sz="2800" dirty="0" err="1"/>
              <a:t>Vitev</a:t>
            </a:r>
            <a:r>
              <a:rPr lang="en-US" sz="2800" dirty="0"/>
              <a:t> after QM </a:t>
            </a:r>
            <a:r>
              <a:rPr lang="en-US" sz="2800" dirty="0" smtClean="0"/>
              <a:t>2009</a:t>
            </a:r>
            <a:endParaRPr lang="en-US" sz="2800" dirty="0"/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5524500" y="2324100"/>
            <a:ext cx="28007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i="1" dirty="0"/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Extend analysis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to 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forward-forward 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correlations to reach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lower x  STAR 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0" descr="C:\Documents and Settings\agordon\Desktop\talks\dnp_hawaii_2009\images\m4.71.20091005.1.8034.2.gif"/>
          <p:cNvPicPr>
            <a:picLocks noChangeAspect="1" noChangeArrowheads="1"/>
          </p:cNvPicPr>
          <p:nvPr/>
        </p:nvPicPr>
        <p:blipFill>
          <a:blip r:embed="rId2" cstate="print"/>
          <a:srcRect t="10535" r="14072" b="8705"/>
          <a:stretch>
            <a:fillRect/>
          </a:stretch>
        </p:blipFill>
        <p:spPr bwMode="auto">
          <a:xfrm>
            <a:off x="4830763" y="1333500"/>
            <a:ext cx="3722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9" descr="C:\Documents and Settings\agordon\Desktop\talks\dnp_hawaii_2009\images\m4.84.20091005.1.8034.2.gif"/>
          <p:cNvPicPr>
            <a:picLocks noChangeAspect="1" noChangeArrowheads="1"/>
          </p:cNvPicPr>
          <p:nvPr/>
        </p:nvPicPr>
        <p:blipFill>
          <a:blip r:embed="rId3" cstate="print"/>
          <a:srcRect t="10535" r="15573" b="8705"/>
          <a:stretch>
            <a:fillRect/>
          </a:stretch>
        </p:blipFill>
        <p:spPr bwMode="auto">
          <a:xfrm>
            <a:off x="381000" y="14097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03738" y="1409700"/>
            <a:ext cx="152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2065338" y="46863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pp data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6332538" y="4686300"/>
            <a:ext cx="1476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  <a:latin typeface="Times New Roman" pitchFamily="18" charset="0"/>
              </a:rPr>
              <a:t>dAu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 data</a:t>
            </a:r>
          </a:p>
        </p:txBody>
      </p:sp>
      <p:sp>
        <p:nvSpPr>
          <p:cNvPr id="55303" name="Rectangle 29"/>
          <p:cNvSpPr>
            <a:spLocks noChangeArrowheads="1"/>
          </p:cNvSpPr>
          <p:nvPr/>
        </p:nvSpPr>
        <p:spPr bwMode="auto">
          <a:xfrm>
            <a:off x="9525" y="1371600"/>
            <a:ext cx="3810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31"/>
          <p:cNvSpPr>
            <a:spLocks noChangeShapeType="1"/>
          </p:cNvSpPr>
          <p:nvPr/>
        </p:nvSpPr>
        <p:spPr bwMode="auto">
          <a:xfrm>
            <a:off x="6934200" y="38195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Rectangle 32"/>
          <p:cNvSpPr>
            <a:spLocks noChangeArrowheads="1"/>
          </p:cNvSpPr>
          <p:nvPr/>
        </p:nvSpPr>
        <p:spPr bwMode="auto">
          <a:xfrm>
            <a:off x="7296150" y="4000500"/>
            <a:ext cx="819150" cy="161925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Line 35"/>
          <p:cNvSpPr>
            <a:spLocks noChangeShapeType="1"/>
          </p:cNvSpPr>
          <p:nvPr/>
        </p:nvSpPr>
        <p:spPr bwMode="auto">
          <a:xfrm>
            <a:off x="2771775" y="41624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Rectangle 36"/>
          <p:cNvSpPr>
            <a:spLocks noChangeArrowheads="1"/>
          </p:cNvSpPr>
          <p:nvPr/>
        </p:nvSpPr>
        <p:spPr bwMode="auto">
          <a:xfrm>
            <a:off x="3095625" y="4314825"/>
            <a:ext cx="838200" cy="152400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30"/>
          <p:cNvSpPr>
            <a:spLocks noChangeArrowheads="1"/>
          </p:cNvSpPr>
          <p:nvPr/>
        </p:nvSpPr>
        <p:spPr bwMode="auto">
          <a:xfrm>
            <a:off x="4467225" y="1295400"/>
            <a:ext cx="3810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Text Box 41"/>
          <p:cNvSpPr txBox="1">
            <a:spLocks noChangeArrowheads="1"/>
          </p:cNvSpPr>
          <p:nvPr/>
        </p:nvSpPr>
        <p:spPr bwMode="auto">
          <a:xfrm>
            <a:off x="6210300" y="539109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)-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(pp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)=0.52±0.05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312" name="Text Box 45"/>
          <p:cNvSpPr txBox="1">
            <a:spLocks noChangeArrowheads="1"/>
          </p:cNvSpPr>
          <p:nvPr/>
        </p:nvSpPr>
        <p:spPr bwMode="auto">
          <a:xfrm>
            <a:off x="381000" y="5426214"/>
            <a:ext cx="6362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Strong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azimuthal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broadening from pp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 away side,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while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near side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remains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unchanged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13" name="Text Box 46"/>
          <p:cNvSpPr txBox="1">
            <a:spLocks noChangeArrowheads="1"/>
          </p:cNvSpPr>
          <p:nvPr/>
        </p:nvSpPr>
        <p:spPr bwMode="auto">
          <a:xfrm>
            <a:off x="8383588" y="4602163"/>
            <a:ext cx="4810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(rad)</a:t>
            </a:r>
          </a:p>
        </p:txBody>
      </p:sp>
      <p:sp>
        <p:nvSpPr>
          <p:cNvPr id="55314" name="Text Box 47"/>
          <p:cNvSpPr txBox="1">
            <a:spLocks noChangeArrowheads="1"/>
          </p:cNvSpPr>
          <p:nvPr/>
        </p:nvSpPr>
        <p:spPr bwMode="auto">
          <a:xfrm>
            <a:off x="3949700" y="4665663"/>
            <a:ext cx="481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(rad)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8100" y="152400"/>
            <a:ext cx="756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 dirty="0" smtClean="0"/>
              <a:t>STAR Run8 </a:t>
            </a:r>
            <a:r>
              <a:rPr lang="en-US" sz="3200" b="0" dirty="0"/>
              <a:t>FMS :  </a:t>
            </a:r>
            <a:endParaRPr lang="en-US" sz="3200" b="0" dirty="0" smtClean="0"/>
          </a:p>
          <a:p>
            <a:r>
              <a:rPr lang="en-US" sz="3200" b="0" dirty="0">
                <a:sym typeface="Symbol" pitchFamily="18" charset="2"/>
              </a:rPr>
              <a:t> </a:t>
            </a:r>
            <a:r>
              <a:rPr lang="en-US" sz="3200" b="0" dirty="0" smtClean="0">
                <a:sym typeface="Symbol" pitchFamily="18" charset="2"/>
              </a:rPr>
              <a:t>        </a:t>
            </a:r>
            <a:r>
              <a:rPr lang="el-GR" sz="3200" b="0" dirty="0" smtClean="0">
                <a:sym typeface="Symbol" pitchFamily="18" charset="2"/>
              </a:rPr>
              <a:t>π</a:t>
            </a:r>
            <a:r>
              <a:rPr lang="en-US" sz="3200" b="0" baseline="30000" dirty="0" smtClean="0">
                <a:sym typeface="Symbol" pitchFamily="18" charset="2"/>
              </a:rPr>
              <a:t>0</a:t>
            </a:r>
            <a:r>
              <a:rPr lang="en-US" sz="3200" b="0" dirty="0" smtClean="0">
                <a:sym typeface="Symbol" pitchFamily="18" charset="2"/>
              </a:rPr>
              <a:t> Forward - Forward </a:t>
            </a:r>
            <a:r>
              <a:rPr lang="en-US" sz="3200" b="0" baseline="30000" dirty="0" smtClean="0">
                <a:sym typeface="Symbol" pitchFamily="18" charset="2"/>
              </a:rPr>
              <a:t> </a:t>
            </a:r>
            <a:r>
              <a:rPr lang="en-US" sz="3200" b="0" dirty="0" smtClean="0">
                <a:sym typeface="Symbol" pitchFamily="18" charset="2"/>
              </a:rPr>
              <a:t>Correlations  </a:t>
            </a:r>
            <a:r>
              <a:rPr lang="en-US" sz="3200" b="0" baseline="30000" dirty="0" smtClean="0">
                <a:sym typeface="Symbol" pitchFamily="18" charset="2"/>
              </a:rPr>
              <a:t> </a:t>
            </a:r>
            <a:endParaRPr lang="en-US" sz="32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0" baseline="2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0" name="Picture 1060" descr="C:\Documents and Settings\agordon\Desktop\talks\dnp_hawaii_2009\images\m4.71.20091008.8134.2000.4000.gif"/>
          <p:cNvPicPr>
            <a:picLocks noChangeAspect="1" noChangeArrowheads="1"/>
          </p:cNvPicPr>
          <p:nvPr/>
        </p:nvPicPr>
        <p:blipFill>
          <a:blip r:embed="rId2" cstate="print"/>
          <a:srcRect l="518" t="9973" r="6599" b="8783"/>
          <a:stretch>
            <a:fillRect/>
          </a:stretch>
        </p:blipFill>
        <p:spPr bwMode="auto">
          <a:xfrm>
            <a:off x="800100" y="3619500"/>
            <a:ext cx="3216201" cy="281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059" descr="C:\Documents and Settings\agordon\Desktop\talks\dnp_hawaii_2009\images\m4.71.20091008.8134.0.500.gif"/>
          <p:cNvPicPr>
            <a:picLocks noChangeAspect="1" noChangeArrowheads="1"/>
          </p:cNvPicPr>
          <p:nvPr/>
        </p:nvPicPr>
        <p:blipFill>
          <a:blip r:embed="rId3" cstate="print"/>
          <a:srcRect l="518" t="10979" r="9807" b="7777"/>
          <a:stretch>
            <a:fillRect/>
          </a:stretch>
        </p:blipFill>
        <p:spPr bwMode="auto">
          <a:xfrm>
            <a:off x="4419600" y="1104900"/>
            <a:ext cx="31062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027" descr="C:\Documents and Settings\agordon\Desktop\talks\dnp_hawaii_2009\images\m4.71.20091005.1.8034.2.gif"/>
          <p:cNvPicPr>
            <a:picLocks noChangeAspect="1" noChangeArrowheads="1"/>
          </p:cNvPicPr>
          <p:nvPr/>
        </p:nvPicPr>
        <p:blipFill>
          <a:blip r:embed="rId4" cstate="print"/>
          <a:srcRect l="518" t="10535" r="14072" b="8705"/>
          <a:stretch>
            <a:fillRect/>
          </a:stretch>
        </p:blipFill>
        <p:spPr bwMode="auto">
          <a:xfrm>
            <a:off x="0" y="0"/>
            <a:ext cx="301859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1029"/>
          <p:cNvSpPr txBox="1">
            <a:spLocks noChangeArrowheads="1"/>
          </p:cNvSpPr>
          <p:nvPr/>
        </p:nvSpPr>
        <p:spPr bwMode="auto">
          <a:xfrm>
            <a:off x="533400" y="1447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</a:rPr>
              <a:t>dAu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 all data</a:t>
            </a:r>
          </a:p>
        </p:txBody>
      </p:sp>
      <p:sp>
        <p:nvSpPr>
          <p:cNvPr id="57350" name="Text Box 1031"/>
          <p:cNvSpPr txBox="1">
            <a:spLocks noChangeArrowheads="1"/>
          </p:cNvSpPr>
          <p:nvPr/>
        </p:nvSpPr>
        <p:spPr bwMode="auto">
          <a:xfrm>
            <a:off x="2933700" y="144959"/>
            <a:ext cx="63017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Centrality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Dependence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Text Box 1045"/>
          <p:cNvSpPr txBox="1">
            <a:spLocks noChangeArrowheads="1"/>
          </p:cNvSpPr>
          <p:nvPr/>
        </p:nvSpPr>
        <p:spPr bwMode="auto">
          <a:xfrm>
            <a:off x="1339850" y="5067300"/>
            <a:ext cx="1898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Times New Roman" pitchFamily="18" charset="0"/>
              </a:rPr>
              <a:t>dAu</a:t>
            </a:r>
            <a:r>
              <a:rPr lang="en-US" sz="2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sz="2000" dirty="0" smtClean="0">
                <a:solidFill>
                  <a:schemeClr val="accent2"/>
                </a:solidFill>
                <a:latin typeface="Times New Roman" pitchFamily="18" charset="0"/>
              </a:rPr>
              <a:t>entral </a:t>
            </a:r>
            <a:endParaRPr lang="en-US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7354" name="Text Box 1053"/>
          <p:cNvSpPr txBox="1">
            <a:spLocks noChangeArrowheads="1"/>
          </p:cNvSpPr>
          <p:nvPr/>
        </p:nvSpPr>
        <p:spPr bwMode="auto">
          <a:xfrm>
            <a:off x="4686300" y="4191000"/>
            <a:ext cx="3238500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Azimuthal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decorrelations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show significant dependence 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centrality!</a:t>
            </a:r>
            <a:endParaRPr lang="en-US" sz="24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56" name="Text Box 1042"/>
          <p:cNvSpPr txBox="1">
            <a:spLocks noChangeArrowheads="1"/>
          </p:cNvSpPr>
          <p:nvPr/>
        </p:nvSpPr>
        <p:spPr bwMode="auto">
          <a:xfrm>
            <a:off x="4991100" y="2514600"/>
            <a:ext cx="226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peripheral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2073358">
            <a:off x="3275756" y="1911131"/>
            <a:ext cx="978408" cy="484632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4797948">
            <a:off x="1743282" y="2822157"/>
            <a:ext cx="821802" cy="794802"/>
          </a:xfrm>
          <a:prstGeom prst="right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a.pdf"/>
          <p:cNvPicPr>
            <a:picLocks noChangeAspect="1"/>
          </p:cNvPicPr>
          <p:nvPr/>
        </p:nvPicPr>
        <p:blipFill>
          <a:blip r:embed="rId2" cstate="print"/>
          <a:srcRect b="6345"/>
          <a:stretch>
            <a:fillRect/>
          </a:stretch>
        </p:blipFill>
        <p:spPr bwMode="auto">
          <a:xfrm>
            <a:off x="69850" y="1060450"/>
            <a:ext cx="594995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1031"/>
          <p:cNvSpPr txBox="1">
            <a:spLocks noChangeArrowheads="1"/>
          </p:cNvSpPr>
          <p:nvPr/>
        </p:nvSpPr>
        <p:spPr bwMode="auto">
          <a:xfrm>
            <a:off x="1216680" y="152400"/>
            <a:ext cx="7089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</a:rPr>
              <a:t>Comparison to CGC prediction</a:t>
            </a: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5448300" y="2146518"/>
            <a:ext cx="2797561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CGC prediction </a:t>
            </a:r>
          </a:p>
          <a:p>
            <a:r>
              <a:rPr lang="en-US" dirty="0">
                <a:solidFill>
                  <a:srgbClr val="0000FF"/>
                </a:solidFill>
              </a:rPr>
              <a:t>for b=0 (central)</a:t>
            </a:r>
          </a:p>
          <a:p>
            <a:r>
              <a:rPr lang="en-US" dirty="0">
                <a:solidFill>
                  <a:srgbClr val="0000FF"/>
                </a:solidFill>
              </a:rPr>
              <a:t>by </a:t>
            </a:r>
            <a:r>
              <a:rPr lang="en-US" dirty="0" err="1">
                <a:solidFill>
                  <a:srgbClr val="0000FF"/>
                </a:solidFill>
              </a:rPr>
              <a:t>Cyrille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Marquet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sz="1600" dirty="0"/>
              <a:t>Nucl.Phys.A796:41-60,2007 </a:t>
            </a:r>
            <a:endParaRPr lang="en-US" sz="1600" dirty="0" smtClean="0"/>
          </a:p>
          <a:p>
            <a:r>
              <a:rPr lang="en-US" sz="1600" dirty="0"/>
              <a:t> 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8373" name="Text Box 15"/>
          <p:cNvSpPr txBox="1">
            <a:spLocks noChangeArrowheads="1"/>
          </p:cNvSpPr>
          <p:nvPr/>
        </p:nvSpPr>
        <p:spPr bwMode="auto">
          <a:xfrm>
            <a:off x="1028700" y="3848100"/>
            <a:ext cx="210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D0D0D"/>
                </a:solidFill>
                <a:latin typeface="Times New Roman" pitchFamily="18" charset="0"/>
              </a:rPr>
              <a:t>dAu</a:t>
            </a:r>
            <a:r>
              <a:rPr lang="en-US" sz="2800" dirty="0">
                <a:solidFill>
                  <a:srgbClr val="0D0D0D"/>
                </a:solidFill>
                <a:latin typeface="Times New Roman" pitchFamily="18" charset="0"/>
              </a:rPr>
              <a:t> Central</a:t>
            </a:r>
          </a:p>
        </p:txBody>
      </p:sp>
      <p:sp>
        <p:nvSpPr>
          <p:cNvPr id="58374" name="TextBox 10"/>
          <p:cNvSpPr txBox="1">
            <a:spLocks noChangeArrowheads="1"/>
          </p:cNvSpPr>
          <p:nvPr/>
        </p:nvSpPr>
        <p:spPr bwMode="auto">
          <a:xfrm>
            <a:off x="5398293" y="4229100"/>
            <a:ext cx="3860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Strong suppression of away </a:t>
            </a:r>
            <a:endParaRPr lang="en-US" sz="2000" dirty="0" smtClean="0"/>
          </a:p>
          <a:p>
            <a:r>
              <a:rPr lang="en-US" sz="2000" dirty="0" smtClean="0"/>
              <a:t>side </a:t>
            </a:r>
            <a:r>
              <a:rPr lang="en-US" sz="2000" dirty="0"/>
              <a:t>peak in central </a:t>
            </a:r>
            <a:r>
              <a:rPr lang="en-US" sz="2000" dirty="0" err="1"/>
              <a:t>dAu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</a:p>
          <a:p>
            <a:r>
              <a:rPr lang="en-US" sz="2000" dirty="0" smtClean="0"/>
              <a:t>consistent </a:t>
            </a:r>
            <a:r>
              <a:rPr lang="en-US" sz="2000" dirty="0"/>
              <a:t>with CGC prediction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D08DA-BD6C-4D16-8ED1-38109E1982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33500"/>
            <a:ext cx="8001000" cy="50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381000" y="144959"/>
            <a:ext cx="87988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CGC Calculations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Tuchin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arXiv:09125479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8194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3800" y="1981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5100" y="4362390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dAu</a:t>
            </a:r>
            <a:r>
              <a:rPr lang="en-US" dirty="0" smtClean="0"/>
              <a:t>-central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4191000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dAu</a:t>
            </a:r>
            <a:r>
              <a:rPr lang="en-US" dirty="0" smtClean="0"/>
              <a:t>-peripheral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D08DA-BD6C-4D16-8ED1-38109E1982B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1431" y="822603"/>
            <a:ext cx="726993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>
                <a:solidFill>
                  <a:srgbClr val="0000CC"/>
                </a:solidFill>
              </a:rPr>
              <a:t>• Momentum distribution of gluons in nuclei?</a:t>
            </a:r>
          </a:p>
          <a:p>
            <a:r>
              <a:rPr lang="en-US" sz="1800" dirty="0" smtClean="0"/>
              <a:t>       Extract via scaling violation in F</a:t>
            </a:r>
            <a:r>
              <a:rPr lang="en-US" sz="1800" baseline="-25000" dirty="0" smtClean="0"/>
              <a:t>2</a:t>
            </a:r>
            <a:endParaRPr lang="en-US" sz="1800" i="1" baseline="-25000" dirty="0" smtClean="0"/>
          </a:p>
          <a:p>
            <a:r>
              <a:rPr lang="en-US" sz="1800" dirty="0" smtClean="0"/>
              <a:t>       </a:t>
            </a:r>
            <a:r>
              <a:rPr lang="en-US" sz="1800" dirty="0" smtClean="0">
                <a:solidFill>
                  <a:srgbClr val="FF0000"/>
                </a:solidFill>
              </a:rPr>
              <a:t>Direct Measurement: F</a:t>
            </a:r>
            <a:r>
              <a:rPr lang="en-US" sz="1800" baseline="-25000" dirty="0" smtClean="0">
                <a:solidFill>
                  <a:srgbClr val="FF0000"/>
                </a:solidFill>
              </a:rPr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xG</a:t>
            </a:r>
            <a:r>
              <a:rPr lang="en-US" sz="1800" dirty="0" smtClean="0">
                <a:solidFill>
                  <a:srgbClr val="FF0000"/>
                </a:solidFill>
              </a:rPr>
              <a:t>(x,Q2) </a:t>
            </a:r>
          </a:p>
          <a:p>
            <a:r>
              <a:rPr lang="en-US" sz="1800" dirty="0" smtClean="0"/>
              <a:t>       Inelastic vector meson production</a:t>
            </a:r>
          </a:p>
          <a:p>
            <a:r>
              <a:rPr lang="fr-FR" sz="1800" dirty="0" smtClean="0"/>
              <a:t>       Diffractive </a:t>
            </a:r>
            <a:r>
              <a:rPr lang="fr-FR" sz="1800" dirty="0" err="1" smtClean="0"/>
              <a:t>vector</a:t>
            </a:r>
            <a:r>
              <a:rPr lang="fr-FR" sz="1800" dirty="0" smtClean="0"/>
              <a:t> </a:t>
            </a:r>
            <a:r>
              <a:rPr lang="fr-FR" sz="1800" dirty="0" err="1" smtClean="0"/>
              <a:t>meson</a:t>
            </a:r>
            <a:r>
              <a:rPr lang="fr-FR" sz="1800" dirty="0" smtClean="0"/>
              <a:t> production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• Space-time distribution of gluons in nuclei?</a:t>
            </a:r>
          </a:p>
          <a:p>
            <a:r>
              <a:rPr lang="en-US" sz="1800" dirty="0" smtClean="0"/>
              <a:t>       Exclusive final states </a:t>
            </a:r>
          </a:p>
          <a:p>
            <a:r>
              <a:rPr lang="en-US" sz="1800" dirty="0" smtClean="0"/>
              <a:t>       Deep Virtual Compton Scattering</a:t>
            </a:r>
          </a:p>
          <a:p>
            <a:r>
              <a:rPr lang="en-US" sz="1800" dirty="0" smtClean="0"/>
              <a:t>       F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F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 for various impact parameters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• Role of </a:t>
            </a:r>
            <a:r>
              <a:rPr lang="en-US" sz="1800" dirty="0" err="1" smtClean="0">
                <a:solidFill>
                  <a:srgbClr val="0000CC"/>
                </a:solidFill>
              </a:rPr>
              <a:t>colour</a:t>
            </a:r>
            <a:r>
              <a:rPr lang="en-US" sz="1800" dirty="0" smtClean="0">
                <a:solidFill>
                  <a:srgbClr val="0000CC"/>
                </a:solidFill>
              </a:rPr>
              <a:t>-neutral (</a:t>
            </a:r>
            <a:r>
              <a:rPr lang="en-US" sz="1800" dirty="0" err="1" smtClean="0">
                <a:solidFill>
                  <a:srgbClr val="0000CC"/>
                </a:solidFill>
              </a:rPr>
              <a:t>Pomeron</a:t>
            </a:r>
            <a:r>
              <a:rPr lang="en-US" sz="1800" dirty="0" smtClean="0">
                <a:solidFill>
                  <a:srgbClr val="0000CC"/>
                </a:solidFill>
              </a:rPr>
              <a:t>) excitations?</a:t>
            </a:r>
          </a:p>
          <a:p>
            <a:r>
              <a:rPr lang="en-US" sz="1800" dirty="0" smtClean="0"/>
              <a:t>      Diffractive cross-section</a:t>
            </a:r>
          </a:p>
          <a:p>
            <a:r>
              <a:rPr lang="en-US" sz="1800" dirty="0" smtClean="0"/>
              <a:t>      Diffractive structure functions and vector meson productions</a:t>
            </a:r>
          </a:p>
          <a:p>
            <a:r>
              <a:rPr lang="en-US" sz="1800" dirty="0" smtClean="0"/>
              <a:t>      Abundance and distribution of rapidity gaps</a:t>
            </a:r>
          </a:p>
          <a:p>
            <a:r>
              <a:rPr lang="en-US" sz="1800" dirty="0" smtClean="0"/>
              <a:t>• </a:t>
            </a:r>
            <a:r>
              <a:rPr lang="en-US" sz="1800" dirty="0" smtClean="0">
                <a:solidFill>
                  <a:srgbClr val="0000CC"/>
                </a:solidFill>
              </a:rPr>
              <a:t>Interaction of fast probes with </a:t>
            </a:r>
            <a:r>
              <a:rPr lang="en-US" sz="1800" dirty="0" err="1" smtClean="0">
                <a:solidFill>
                  <a:srgbClr val="0000CC"/>
                </a:solidFill>
              </a:rPr>
              <a:t>gluonic</a:t>
            </a:r>
            <a:r>
              <a:rPr lang="en-US" sz="1800" dirty="0" smtClean="0">
                <a:solidFill>
                  <a:srgbClr val="0000CC"/>
                </a:solidFill>
              </a:rPr>
              <a:t> medium?</a:t>
            </a:r>
          </a:p>
          <a:p>
            <a:r>
              <a:rPr lang="en-US" sz="1800" dirty="0" smtClean="0"/>
              <a:t>      </a:t>
            </a:r>
            <a:r>
              <a:rPr lang="en-US" sz="1800" dirty="0" err="1" smtClean="0">
                <a:solidFill>
                  <a:srgbClr val="FF0000"/>
                </a:solidFill>
              </a:rPr>
              <a:t>Hadronization</a:t>
            </a:r>
            <a:r>
              <a:rPr lang="en-US" sz="1800" dirty="0" smtClean="0">
                <a:solidFill>
                  <a:srgbClr val="FF0000"/>
                </a:solidFill>
              </a:rPr>
              <a:t>, Fragmentation</a:t>
            </a:r>
          </a:p>
          <a:p>
            <a:r>
              <a:rPr lang="en-US" sz="1800" dirty="0" smtClean="0"/>
              <a:t>      Energy loss</a:t>
            </a:r>
          </a:p>
          <a:p>
            <a:endParaRPr lang="en-US" sz="1000" i="1" dirty="0" smtClean="0"/>
          </a:p>
          <a:p>
            <a:r>
              <a:rPr lang="en-US" sz="1800" dirty="0" smtClean="0"/>
              <a:t>             CGC EFT: will it be possible to carry out a global analysis</a:t>
            </a:r>
          </a:p>
          <a:p>
            <a:r>
              <a:rPr lang="en-US" sz="1800" dirty="0" smtClean="0"/>
              <a:t>                               of RHIC </a:t>
            </a:r>
            <a:r>
              <a:rPr lang="en-US" sz="1800" dirty="0" err="1" smtClean="0"/>
              <a:t>d+A</a:t>
            </a:r>
            <a:r>
              <a:rPr lang="en-US" sz="1800" dirty="0" smtClean="0"/>
              <a:t>, LHC </a:t>
            </a:r>
            <a:r>
              <a:rPr lang="en-US" sz="1800" dirty="0" err="1" smtClean="0"/>
              <a:t>p+A</a:t>
            </a:r>
            <a:r>
              <a:rPr lang="en-US" sz="1800" dirty="0" smtClean="0"/>
              <a:t> and EIC </a:t>
            </a:r>
            <a:r>
              <a:rPr lang="en-US" sz="1800" dirty="0" err="1" smtClean="0"/>
              <a:t>e+A</a:t>
            </a:r>
            <a:r>
              <a:rPr lang="en-US" sz="1800" dirty="0" smtClean="0"/>
              <a:t> to extract</a:t>
            </a:r>
          </a:p>
          <a:p>
            <a:r>
              <a:rPr lang="en-US" sz="1800" dirty="0" smtClean="0"/>
              <a:t>                               W(</a:t>
            </a:r>
            <a:r>
              <a:rPr lang="el-GR" sz="1800" dirty="0" smtClean="0"/>
              <a:t>ρ</a:t>
            </a:r>
            <a:r>
              <a:rPr lang="en-US" sz="1800" dirty="0" smtClean="0"/>
              <a:t>) and  thus demonstrate universality of W(</a:t>
            </a:r>
            <a:r>
              <a:rPr lang="el-GR" sz="1800" dirty="0" smtClean="0"/>
              <a:t>ρ</a:t>
            </a:r>
            <a:r>
              <a:rPr lang="en-US" sz="1800" dirty="0" smtClean="0"/>
              <a:t>) ?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73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EIC: 4 Key Measurements in </a:t>
            </a:r>
            <a:r>
              <a:rPr lang="en-US" sz="3600" dirty="0" err="1" smtClean="0"/>
              <a:t>e+A</a:t>
            </a:r>
            <a:r>
              <a:rPr lang="en-US" sz="3600" dirty="0" smtClean="0"/>
              <a:t> Physics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283A29-56C0-4077-B9FE-528720B897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Understand the Beginning to Know the End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295400"/>
            <a:ext cx="7931150" cy="4992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0000"/>
              </a:buClr>
              <a:buFontTx/>
              <a:buChar char="o"/>
            </a:pPr>
            <a:r>
              <a:rPr lang="en-US" dirty="0" smtClean="0"/>
              <a:t>A-A Collisions at RHIC and the Initial State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smtClean="0"/>
              <a:t>Elliptic flow, J/</a:t>
            </a:r>
            <a:r>
              <a:rPr lang="el-GR" sz="1800" dirty="0" smtClean="0"/>
              <a:t>ψ</a:t>
            </a:r>
            <a:endParaRPr lang="en-US" sz="1800" dirty="0" smtClean="0"/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US" sz="400" dirty="0" smtClean="0"/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US" sz="400" dirty="0" smtClean="0"/>
          </a:p>
          <a:p>
            <a:pPr marL="342900" lvl="1" indent="-342900" eaLnBrk="1" hangingPunct="1">
              <a:buClr>
                <a:srgbClr val="FF0000"/>
              </a:buClr>
              <a:buFontTx/>
              <a:buChar char="o"/>
            </a:pPr>
            <a:r>
              <a:rPr lang="en-US" sz="2400" dirty="0" smtClean="0"/>
              <a:t>Studying the Initial State in d-A Collisions</a:t>
            </a:r>
          </a:p>
          <a:p>
            <a:pPr marL="742950" lvl="2" indent="-34290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 err="1" smtClean="0"/>
              <a:t>Hadron</a:t>
            </a:r>
            <a:r>
              <a:rPr lang="en-US" sz="1800" dirty="0" smtClean="0"/>
              <a:t> cross sections,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pair correlations</a:t>
            </a:r>
          </a:p>
          <a:p>
            <a:pPr marL="742950" lvl="2" indent="-342900" eaLnBrk="1" hangingPunct="1">
              <a:buClr>
                <a:srgbClr val="FF0000"/>
              </a:buClr>
              <a:buNone/>
            </a:pPr>
            <a:endParaRPr lang="en-US" sz="400" dirty="0" smtClean="0"/>
          </a:p>
          <a:p>
            <a:pPr marL="742950" lvl="2" indent="-342900" eaLnBrk="1" hangingPunct="1">
              <a:buClr>
                <a:srgbClr val="FF0000"/>
              </a:buClr>
              <a:buNone/>
            </a:pPr>
            <a:endParaRPr lang="en-US" sz="400" dirty="0" smtClean="0"/>
          </a:p>
          <a:p>
            <a:pPr eaLnBrk="1" hangingPunct="1">
              <a:buClr>
                <a:srgbClr val="FF0000"/>
              </a:buClr>
              <a:buFontTx/>
              <a:buChar char="o"/>
            </a:pPr>
            <a:r>
              <a:rPr lang="en-US" dirty="0" smtClean="0"/>
              <a:t>Outlook: EIC</a:t>
            </a:r>
            <a:endParaRPr lang="en-US" sz="400" dirty="0" smtClean="0"/>
          </a:p>
        </p:txBody>
      </p:sp>
      <p:pic>
        <p:nvPicPr>
          <p:cNvPr id="6" name="Picture 5" descr="evolution4b"/>
          <p:cNvPicPr>
            <a:picLocks noChangeAspect="1" noChangeArrowheads="1"/>
          </p:cNvPicPr>
          <p:nvPr/>
        </p:nvPicPr>
        <p:blipFill>
          <a:blip r:embed="rId2" cstate="print"/>
          <a:srcRect b="55524"/>
          <a:stretch>
            <a:fillRect/>
          </a:stretch>
        </p:blipFill>
        <p:spPr bwMode="auto">
          <a:xfrm>
            <a:off x="342900" y="4191000"/>
            <a:ext cx="8382000" cy="19812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1257300" y="6096000"/>
            <a:ext cx="4724400" cy="381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62000" y="56388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06145" y="5638800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1676400" y="5029200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48000" y="613410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23900" y="5029200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3" descr="star_event"/>
          <p:cNvPicPr>
            <a:picLocks noChangeAspect="1" noChangeArrowheads="1"/>
          </p:cNvPicPr>
          <p:nvPr/>
        </p:nvPicPr>
        <p:blipFill>
          <a:blip r:embed="rId3" cstate="print"/>
          <a:srcRect l="11111" r="11111"/>
          <a:stretch>
            <a:fillRect/>
          </a:stretch>
        </p:blipFill>
        <p:spPr bwMode="auto">
          <a:xfrm>
            <a:off x="6553200" y="3848100"/>
            <a:ext cx="2324100" cy="2301779"/>
          </a:xfrm>
          <a:prstGeom prst="rect">
            <a:avLst/>
          </a:prstGeom>
          <a:noFill/>
        </p:spPr>
      </p:pic>
      <p:cxnSp>
        <p:nvCxnSpPr>
          <p:cNvPr id="30" name="Straight Arrow Connector 29"/>
          <p:cNvCxnSpPr/>
          <p:nvPr/>
        </p:nvCxnSpPr>
        <p:spPr bwMode="auto">
          <a:xfrm rot="10800000">
            <a:off x="2133600" y="5029200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781300" y="5029200"/>
            <a:ext cx="3048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23900" y="4081046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nitial </a:t>
            </a:r>
            <a:r>
              <a:rPr lang="en-US" sz="1600" dirty="0"/>
              <a:t>s</a:t>
            </a:r>
            <a:r>
              <a:rPr lang="en-US" sz="1600" dirty="0" smtClean="0"/>
              <a:t>tate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352800" y="4406325"/>
            <a:ext cx="973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p</a:t>
            </a:r>
            <a:r>
              <a:rPr lang="en-US" sz="1600" dirty="0" err="1" smtClean="0"/>
              <a:t>artonic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matter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991100" y="4419600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hadronization</a:t>
            </a:r>
            <a:endParaRPr lang="en-US" sz="16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477000" y="3771900"/>
            <a:ext cx="1967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</a:t>
            </a:r>
            <a:r>
              <a:rPr lang="en-US" sz="1600" dirty="0" smtClean="0">
                <a:solidFill>
                  <a:schemeClr val="bg1"/>
                </a:solidFill>
              </a:rPr>
              <a:t>bserved final state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23900" y="3848100"/>
            <a:ext cx="58293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lurat_pb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1592262"/>
            <a:ext cx="65659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23925" y="6096000"/>
            <a:ext cx="711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eRHIC</a:t>
            </a:r>
            <a:r>
              <a:rPr lang="en-US" dirty="0"/>
              <a:t>: 10 </a:t>
            </a:r>
            <a:r>
              <a:rPr lang="en-US" dirty="0" err="1"/>
              <a:t>GeV</a:t>
            </a:r>
            <a:r>
              <a:rPr lang="en-US" dirty="0"/>
              <a:t> + 100 </a:t>
            </a:r>
            <a:r>
              <a:rPr lang="en-US" dirty="0" err="1"/>
              <a:t>GeV</a:t>
            </a:r>
            <a:r>
              <a:rPr lang="en-US" dirty="0"/>
              <a:t>/n - estimate for 10 fb</a:t>
            </a:r>
            <a:r>
              <a:rPr lang="en-US" baseline="30000" dirty="0"/>
              <a:t>-1</a:t>
            </a:r>
            <a:endParaRPr lang="en-US" b="0" dirty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04800" y="206514"/>
            <a:ext cx="8505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Gluon </a:t>
            </a:r>
            <a:r>
              <a:rPr lang="en-US" sz="4000" dirty="0" smtClean="0">
                <a:solidFill>
                  <a:schemeClr val="accent4"/>
                </a:solidFill>
              </a:rPr>
              <a:t>Distribution </a:t>
            </a:r>
            <a:r>
              <a:rPr lang="en-US" sz="4000" dirty="0">
                <a:solidFill>
                  <a:schemeClr val="accent4"/>
                </a:solidFill>
              </a:rPr>
              <a:t>from F</a:t>
            </a:r>
            <a:r>
              <a:rPr lang="en-US" sz="4000" baseline="-25000" dirty="0">
                <a:solidFill>
                  <a:schemeClr val="accent4"/>
                </a:solidFill>
              </a:rPr>
              <a:t>L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smtClean="0">
                <a:solidFill>
                  <a:schemeClr val="accent4"/>
                </a:solidFill>
              </a:rPr>
              <a:t>at the EIC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62025" y="1257300"/>
            <a:ext cx="206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4"/>
                </a:solidFill>
              </a:rPr>
              <a:t>e+A</a:t>
            </a:r>
            <a:r>
              <a:rPr lang="en-US" sz="1400" dirty="0">
                <a:solidFill>
                  <a:schemeClr val="accent4"/>
                </a:solidFill>
              </a:rPr>
              <a:t> whitepaper (2007)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721584"/>
            <a:ext cx="2270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Precise extraction</a:t>
            </a:r>
          </a:p>
          <a:p>
            <a:r>
              <a:rPr lang="en-US" dirty="0" smtClean="0"/>
              <a:t>of G</a:t>
            </a:r>
            <a:r>
              <a:rPr lang="en-US" baseline="-25000" dirty="0" smtClean="0"/>
              <a:t>A</a:t>
            </a:r>
            <a:r>
              <a:rPr lang="en-US" dirty="0" smtClean="0"/>
              <a:t>(x,Q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will be able to </a:t>
            </a:r>
            <a:r>
              <a:rPr lang="en-US" dirty="0" err="1" smtClean="0"/>
              <a:t>dis</a:t>
            </a:r>
            <a:r>
              <a:rPr lang="en-US" dirty="0" smtClean="0"/>
              <a:t>-</a:t>
            </a:r>
          </a:p>
          <a:p>
            <a:r>
              <a:rPr lang="en-US" dirty="0" smtClean="0"/>
              <a:t>criminate between</a:t>
            </a:r>
          </a:p>
          <a:p>
            <a:r>
              <a:rPr lang="en-US" dirty="0" smtClean="0"/>
              <a:t>different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D08DA-BD6C-4D16-8ED1-38109E1982B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l="1239" t="12727" r="1239" b="3636"/>
          <a:stretch>
            <a:fillRect/>
          </a:stretch>
        </p:blipFill>
        <p:spPr bwMode="auto">
          <a:xfrm>
            <a:off x="381000" y="1257300"/>
            <a:ext cx="8359730" cy="48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" y="304800"/>
            <a:ext cx="882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Interaction of Fast Probes with </a:t>
            </a:r>
            <a:r>
              <a:rPr lang="en-US" sz="3200" dirty="0" err="1" smtClean="0"/>
              <a:t>Gluonic</a:t>
            </a:r>
            <a:r>
              <a:rPr lang="en-US" sz="3200" dirty="0" smtClean="0"/>
              <a:t> Medium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66700" y="1181100"/>
            <a:ext cx="57150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2552700" y="3648045"/>
            <a:ext cx="5105400" cy="40011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4619655" y="1971644"/>
            <a:ext cx="1676400" cy="40011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6200000">
            <a:off x="4943445" y="1895445"/>
            <a:ext cx="1676400" cy="40011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16200000">
            <a:off x="7877145" y="1933545"/>
            <a:ext cx="1676400" cy="40011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D08DA-BD6C-4D16-8ED1-38109E1982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766" y="1281112"/>
            <a:ext cx="5519134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377" y="228600"/>
            <a:ext cx="7688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Charm Measurements at the EIC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5448300"/>
            <a:ext cx="7215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EIC: allows multi-differential measurements of heavy </a:t>
            </a:r>
            <a:r>
              <a:rPr lang="en-US" dirty="0" err="1" smtClean="0"/>
              <a:t>flavour</a:t>
            </a:r>
            <a:endParaRPr lang="en-US" dirty="0" smtClean="0"/>
          </a:p>
          <a:p>
            <a:r>
              <a:rPr lang="en-US" dirty="0" smtClean="0"/>
              <a:t>Extends energy range of SLAC, EMC, HERA, and JLAB</a:t>
            </a:r>
          </a:p>
          <a:p>
            <a:r>
              <a:rPr lang="en-US" dirty="0" smtClean="0"/>
              <a:t>allowing for the study of wide range of formation lengths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760D2E7B-C30D-4AD4-AA37-32005A42279A}" type="slidenum">
              <a:rPr lang="en-US" altLang="zh-CN" smtClean="0">
                <a:ea typeface="SimSun" pitchFamily="2" charset="-122"/>
              </a:rPr>
              <a:pPr/>
              <a:t>33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"/>
            <a:ext cx="7467600" cy="914400"/>
          </a:xfrm>
        </p:spPr>
        <p:txBody>
          <a:bodyPr/>
          <a:lstStyle/>
          <a:p>
            <a:pPr eaLnBrk="1" hangingPunct="1"/>
            <a:r>
              <a:rPr lang="en-US" sz="4800" smtClean="0"/>
              <a:t>Conclusions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181100"/>
            <a:ext cx="86487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cs typeface="Times New Roman" pitchFamily="18" charset="0"/>
                <a:sym typeface="Symbol" pitchFamily="18" charset="2"/>
              </a:rPr>
              <a:t>First results from </a:t>
            </a:r>
            <a:r>
              <a:rPr lang="en-US" dirty="0" err="1" smtClean="0">
                <a:cs typeface="Times New Roman" pitchFamily="18" charset="0"/>
                <a:sym typeface="Symbol" pitchFamily="18" charset="2"/>
              </a:rPr>
              <a:t>azimuthal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angle correlations for rapidity separated </a:t>
            </a:r>
            <a:r>
              <a:rPr lang="en-US" dirty="0" err="1" smtClean="0">
                <a:cs typeface="Times New Roman" pitchFamily="18" charset="0"/>
                <a:sym typeface="Symbol" pitchFamily="18" charset="2"/>
              </a:rPr>
              <a:t>di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-hadrons with Forward EMCs in STAR &amp; PHENIX</a:t>
            </a:r>
            <a:endParaRPr lang="en-US" sz="2400" dirty="0" smtClean="0">
              <a:cs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Suppression and broadening of </a:t>
            </a:r>
            <a:r>
              <a:rPr lang="en-US" sz="2400" dirty="0" err="1" smtClean="0">
                <a:cs typeface="Times New Roman" pitchFamily="18" charset="0"/>
                <a:sym typeface="Symbol" pitchFamily="18" charset="2"/>
              </a:rPr>
              <a:t>di-hadron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correlations observed in STAR and PHENIX</a:t>
            </a:r>
          </a:p>
          <a:p>
            <a:pPr lvl="1" eaLnBrk="1" hangingPunct="1"/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CGC calculations in good agreement with forward-</a:t>
            </a:r>
          </a:p>
          <a:p>
            <a:pPr lvl="1" eaLnBrk="1" hangingPunct="1">
              <a:buNone/>
            </a:pP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   forward correlations observed in STAR 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2900" y="4267200"/>
            <a:ext cx="8648700" cy="556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EIC  will enable precision measurements of G</a:t>
            </a:r>
            <a:r>
              <a:rPr lang="en-US" sz="2400" b="0" kern="0" baseline="-25000" dirty="0" smtClean="0">
                <a:latin typeface="+mn-lt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(x,Q</a:t>
            </a:r>
            <a:r>
              <a:rPr lang="en-US" sz="2400" b="0" kern="0" baseline="30000" dirty="0" smtClean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),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    diffractive processes and interaction of fast probes with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    possible </a:t>
            </a:r>
            <a:r>
              <a:rPr lang="en-US" sz="2400" b="0" kern="0" dirty="0" err="1" smtClean="0">
                <a:latin typeface="+mn-lt"/>
                <a:cs typeface="Times New Roman" pitchFamily="18" charset="0"/>
                <a:sym typeface="Symbol" pitchFamily="18" charset="2"/>
              </a:rPr>
              <a:t>gluonic</a:t>
            </a: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 medium with good discriminatory power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0" kern="0" dirty="0" smtClean="0">
                <a:latin typeface="+mn-lt"/>
                <a:cs typeface="Times New Roman" pitchFamily="18" charset="0"/>
                <a:sym typeface="Symbol" pitchFamily="18" charset="2"/>
              </a:rPr>
              <a:t>    between different theoretical possibilities.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b="0" kern="0" dirty="0" smtClean="0">
              <a:latin typeface="+mn-lt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58E8D0C5-07C5-40B7-AA77-32668F4379E9}" type="slidenum">
              <a:rPr lang="en-US" altLang="zh-CN" smtClean="0">
                <a:ea typeface="SimSun" pitchFamily="2" charset="-122"/>
              </a:rPr>
              <a:pPr/>
              <a:t>34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6200"/>
            <a:ext cx="7467600" cy="914400"/>
          </a:xfrm>
        </p:spPr>
        <p:txBody>
          <a:bodyPr/>
          <a:lstStyle/>
          <a:p>
            <a:pPr eaLnBrk="1" hangingPunct="1"/>
            <a:r>
              <a:rPr lang="en-US" sz="4400" smtClean="0"/>
              <a:t>Backup Slides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A6FB5D-872C-477E-AD02-F96457CE4001}" type="slidenum">
              <a:rPr lang="en-US" altLang="zh-CN" smtClean="0">
                <a:ea typeface="SimSun" pitchFamily="2" charset="-122"/>
              </a:rPr>
              <a:pPr/>
              <a:t>35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8100"/>
            <a:ext cx="9525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Outlook – Run 8 Analysis</a:t>
            </a:r>
          </a:p>
        </p:txBody>
      </p:sp>
      <p:graphicFrame>
        <p:nvGraphicFramePr>
          <p:cNvPr id="287816" name="Group 72"/>
          <p:cNvGraphicFramePr>
            <a:graphicFrameLocks noGrp="1"/>
          </p:cNvGraphicFramePr>
          <p:nvPr>
            <p:ph idx="1"/>
          </p:nvPr>
        </p:nvGraphicFramePr>
        <p:xfrm>
          <a:off x="266700" y="2400300"/>
          <a:ext cx="8763000" cy="3776345"/>
        </p:xfrm>
        <a:graphic>
          <a:graphicData uri="http://schemas.openxmlformats.org/drawingml/2006/table">
            <a:tbl>
              <a:tblPr/>
              <a:tblGrid>
                <a:gridCol w="2057400"/>
                <a:gridCol w="1211263"/>
                <a:gridCol w="1227137"/>
                <a:gridCol w="1600200"/>
                <a:gridCol w="1447800"/>
                <a:gridCol w="1219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South MPC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South Muon 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Central 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North Muon 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North MPC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Particle Detection</a:t>
                      </a:r>
                      <a:endParaRPr kumimoji="0" lang="el-G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Identified hadrons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+/-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π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endParaRPr kumimoji="0" lang="el-GR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η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min</a:t>
                      </a:r>
                      <a:b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</a:br>
                      <a:r>
                        <a:rPr kumimoji="0" lang="el-G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η</a:t>
                      </a:r>
                      <a:r>
                        <a:rPr kumimoji="0" lang="en-US" sz="1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max</a:t>
                      </a:r>
                      <a:endParaRPr kumimoji="0" lang="el-GR" sz="1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-3.7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>3.1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-2.0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>-1.4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-0.35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>+0.35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1.4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>2.0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3.1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  <a:sym typeface="Wingdings" pitchFamily="2" charset="2"/>
                        </a:rPr>
                        <a:t>3.9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Phys.Rev.Lett. 96 (2006) 222301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Phys.Rev.Lett. 96 (2006) 222301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Backward/Central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Forward/Central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Forward/Backward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Forward/Forward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32837" name="Rectangle 74"/>
          <p:cNvSpPr>
            <a:spLocks noChangeArrowheads="1"/>
          </p:cNvSpPr>
          <p:nvPr/>
        </p:nvSpPr>
        <p:spPr bwMode="auto">
          <a:xfrm>
            <a:off x="0" y="13716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i="1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CY, widths, </a:t>
            </a:r>
            <a:r>
              <a:rPr lang="en-US" i="1" dirty="0" err="1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I</a:t>
            </a:r>
            <a:r>
              <a:rPr lang="en-US" i="1" baseline="-25000" dirty="0" err="1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dA</a:t>
            </a:r>
            <a:r>
              <a:rPr lang="en-US" dirty="0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and </a:t>
            </a:r>
            <a:r>
              <a:rPr lang="en-US" i="1" dirty="0" err="1">
                <a:solidFill>
                  <a:schemeClr val="tx2"/>
                </a:solidFill>
                <a:latin typeface="Arial" charset="0"/>
                <a:ea typeface="SimSun" pitchFamily="2" charset="-122"/>
              </a:rPr>
              <a:t>R</a:t>
            </a:r>
            <a:r>
              <a:rPr lang="en-US" i="1" baseline="-25000" dirty="0" err="1">
                <a:solidFill>
                  <a:schemeClr val="tx2"/>
                </a:solidFill>
                <a:latin typeface="Arial" charset="0"/>
                <a:ea typeface="SimSun" pitchFamily="2" charset="-122"/>
              </a:rPr>
              <a:t>dA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 with </a:t>
            </a:r>
            <a:r>
              <a:rPr lang="en-US" dirty="0">
                <a:solidFill>
                  <a:srgbClr val="CC0000"/>
                </a:solidFill>
                <a:latin typeface="Arial" charset="0"/>
                <a:ea typeface="SimSun" pitchFamily="2" charset="-122"/>
              </a:rPr>
              <a:t>Forward Calorimeters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i="1" dirty="0">
                <a:latin typeface="Arial" charset="0"/>
                <a:ea typeface="SimSun" pitchFamily="2" charset="-122"/>
              </a:rPr>
              <a:t>3.1 &lt; |</a:t>
            </a:r>
            <a:r>
              <a:rPr lang="el-GR" i="1" dirty="0">
                <a:latin typeface="Arial" charset="0"/>
                <a:ea typeface="SimSun" pitchFamily="2" charset="-122"/>
              </a:rPr>
              <a:t>η</a:t>
            </a:r>
            <a:r>
              <a:rPr lang="en-US" i="1" dirty="0">
                <a:latin typeface="Arial" charset="0"/>
                <a:ea typeface="SimSun" pitchFamily="2" charset="-122"/>
              </a:rPr>
              <a:t>| &lt; 3.9 </a:t>
            </a:r>
            <a:r>
              <a:rPr lang="en-US" dirty="0">
                <a:latin typeface="Arial" charset="0"/>
                <a:ea typeface="SimSun" pitchFamily="2" charset="-122"/>
              </a:rPr>
              <a:t>+ High Statistics from 2008 </a:t>
            </a:r>
            <a:r>
              <a:rPr lang="en-US" dirty="0" err="1">
                <a:latin typeface="Arial" charset="0"/>
                <a:ea typeface="SimSun" pitchFamily="2" charset="-122"/>
              </a:rPr>
              <a:t>d+Au</a:t>
            </a:r>
            <a:r>
              <a:rPr lang="en-US" dirty="0">
                <a:latin typeface="Arial" charset="0"/>
                <a:ea typeface="SimSun" pitchFamily="2" charset="-122"/>
              </a:rPr>
              <a:t> Run. Update earlier </a:t>
            </a:r>
            <a:r>
              <a:rPr lang="en-US" dirty="0" err="1">
                <a:latin typeface="Arial" charset="0"/>
                <a:ea typeface="SimSun" pitchFamily="2" charset="-122"/>
              </a:rPr>
              <a:t>muon</a:t>
            </a:r>
            <a:r>
              <a:rPr lang="en-US" dirty="0">
                <a:latin typeface="Arial" charset="0"/>
                <a:ea typeface="SimSun" pitchFamily="2" charset="-122"/>
              </a:rPr>
              <a:t> arm </a:t>
            </a:r>
            <a:r>
              <a:rPr lang="en-US" dirty="0" smtClean="0">
                <a:latin typeface="Arial" charset="0"/>
                <a:ea typeface="SimSun" pitchFamily="2" charset="-122"/>
              </a:rPr>
              <a:t>measurement.</a:t>
            </a:r>
            <a:endParaRPr lang="en-US" dirty="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3D08DA-BD6C-4D16-8ED1-38109E1982B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Near Side Long Range Rapidity Correlations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 be Explained through Initial State Flux Tubes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905000"/>
            <a:ext cx="4333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1295400"/>
            <a:ext cx="383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side </a:t>
            </a:r>
            <a:r>
              <a:rPr lang="en-US" dirty="0" err="1" smtClean="0"/>
              <a:t>di-hadron</a:t>
            </a:r>
            <a:r>
              <a:rPr lang="en-US" dirty="0" smtClean="0"/>
              <a:t> correlations</a:t>
            </a:r>
          </a:p>
          <a:p>
            <a:r>
              <a:rPr lang="en-US" dirty="0"/>
              <a:t>o</a:t>
            </a:r>
            <a:r>
              <a:rPr lang="en-US" dirty="0" smtClean="0"/>
              <a:t>bserved in STAR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578614"/>
            <a:ext cx="4142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Causality requires that correlations</a:t>
            </a:r>
          </a:p>
          <a:p>
            <a:r>
              <a:rPr lang="en-US" dirty="0" smtClean="0"/>
              <a:t>are created very early 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8075" y="1295400"/>
            <a:ext cx="4379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explanation: </a:t>
            </a:r>
          </a:p>
          <a:p>
            <a:r>
              <a:rPr lang="en-US" dirty="0" smtClean="0"/>
              <a:t>Color flux tubes in the initial state as </a:t>
            </a:r>
          </a:p>
          <a:p>
            <a:r>
              <a:rPr lang="en-US" dirty="0" smtClean="0"/>
              <a:t>predicted in the CGC 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76500"/>
            <a:ext cx="3619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76800" y="5578614"/>
            <a:ext cx="4113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Recent review: J. L. Nagle</a:t>
            </a:r>
          </a:p>
          <a:p>
            <a:r>
              <a:rPr lang="en-US" dirty="0" smtClean="0"/>
              <a:t>Nucl.Phys.A830:147C-154C,2009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8"/>
          <p:cNvSpPr txBox="1">
            <a:spLocks noChangeArrowheads="1"/>
          </p:cNvSpPr>
          <p:nvPr/>
        </p:nvSpPr>
        <p:spPr bwMode="auto">
          <a:xfrm>
            <a:off x="660400" y="5657850"/>
            <a:ext cx="452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Forward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Meson Spectrometer (FMS) </a:t>
            </a:r>
          </a:p>
          <a:p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  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Pb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-glass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EM calorimeter</a:t>
            </a:r>
          </a:p>
          <a:p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  ~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x50 more acceptance</a:t>
            </a:r>
          </a:p>
          <a:p>
            <a:endParaRPr lang="en-US" sz="1800" dirty="0">
              <a:solidFill>
                <a:srgbClr val="0000FF"/>
              </a:solidFill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9700" y="38100"/>
            <a:ext cx="1274763" cy="655638"/>
            <a:chOff x="4525" y="3840"/>
            <a:chExt cx="803" cy="413"/>
          </a:xfrm>
        </p:grpSpPr>
        <p:sp>
          <p:nvSpPr>
            <p:cNvPr id="185353" name="AutoShape 9"/>
            <p:cNvSpPr>
              <a:spLocks noChangeArrowheads="1"/>
            </p:cNvSpPr>
            <p:nvPr/>
          </p:nvSpPr>
          <p:spPr bwMode="auto">
            <a:xfrm>
              <a:off x="4525" y="3840"/>
              <a:ext cx="468" cy="413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 i="1"/>
            </a:p>
          </p:txBody>
        </p:sp>
        <p:sp>
          <p:nvSpPr>
            <p:cNvPr id="185354" name="Text Box 10"/>
            <p:cNvSpPr txBox="1">
              <a:spLocks noChangeArrowheads="1"/>
            </p:cNvSpPr>
            <p:nvPr/>
          </p:nvSpPr>
          <p:spPr bwMode="auto">
            <a:xfrm>
              <a:off x="4689" y="3953"/>
              <a:ext cx="63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rPr>
                <a:t>STAR</a:t>
              </a:r>
            </a:p>
          </p:txBody>
        </p:sp>
      </p:grpSp>
      <p:sp>
        <p:nvSpPr>
          <p:cNvPr id="30724" name="Text Box 24"/>
          <p:cNvSpPr txBox="1">
            <a:spLocks noChangeArrowheads="1"/>
          </p:cNvSpPr>
          <p:nvPr/>
        </p:nvSpPr>
        <p:spPr bwMode="auto">
          <a:xfrm>
            <a:off x="5478462" y="1130300"/>
            <a:ext cx="3924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18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BEMC: -1.0 &lt;   &lt; 1.0</a:t>
            </a:r>
          </a:p>
          <a:p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 TPC: -1.0 </a:t>
            </a:r>
            <a:r>
              <a:rPr lang="en-US" sz="180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&lt;  &lt; 1.0</a:t>
            </a:r>
            <a:endParaRPr lang="en-US" sz="1800">
              <a:solidFill>
                <a:srgbClr val="008000"/>
              </a:solidFill>
              <a:cs typeface="Arial" pitchFamily="34" charset="0"/>
              <a:sym typeface="Symbol" pitchFamily="18" charset="2"/>
            </a:endParaRPr>
          </a:p>
          <a:p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0000FF"/>
                </a:solidFill>
              </a:rPr>
              <a:t>FMS:  2.5 &lt; </a:t>
            </a:r>
            <a:r>
              <a:rPr lang="en-US" sz="1800">
                <a:solidFill>
                  <a:srgbClr val="0000FF"/>
                </a:solidFill>
                <a:sym typeface="Symbol" pitchFamily="18" charset="2"/>
              </a:rPr>
              <a:t> &lt; 4.1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8900"/>
            <a:ext cx="7810500" cy="977900"/>
          </a:xfrm>
        </p:spPr>
        <p:txBody>
          <a:bodyPr rIns="133350"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The STAR FMS Upgrade and Configuration for Run 2008</a:t>
            </a:r>
          </a:p>
        </p:txBody>
      </p:sp>
      <p:pic>
        <p:nvPicPr>
          <p:cNvPr id="30726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17600"/>
            <a:ext cx="4597400" cy="452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7" name="Line 33"/>
          <p:cNvSpPr>
            <a:spLocks noChangeShapeType="1"/>
          </p:cNvSpPr>
          <p:nvPr/>
        </p:nvSpPr>
        <p:spPr bwMode="auto">
          <a:xfrm flipH="1">
            <a:off x="3078162" y="1625600"/>
            <a:ext cx="2425700" cy="927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8" name="Line 35"/>
          <p:cNvSpPr>
            <a:spLocks noChangeShapeType="1"/>
          </p:cNvSpPr>
          <p:nvPr/>
        </p:nvSpPr>
        <p:spPr bwMode="auto">
          <a:xfrm flipH="1">
            <a:off x="3344862" y="1333500"/>
            <a:ext cx="2184400" cy="838200"/>
          </a:xfrm>
          <a:prstGeom prst="line">
            <a:avLst/>
          </a:prstGeom>
          <a:noFill/>
          <a:ln w="25400">
            <a:solidFill>
              <a:srgbClr val="00804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9" name="Line 36"/>
          <p:cNvSpPr>
            <a:spLocks noChangeShapeType="1"/>
          </p:cNvSpPr>
          <p:nvPr/>
        </p:nvSpPr>
        <p:spPr bwMode="auto">
          <a:xfrm flipH="1">
            <a:off x="4525962" y="1892300"/>
            <a:ext cx="1016000" cy="1066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30" name="Picture 134" descr="geom2_20060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538" y="2425700"/>
            <a:ext cx="415766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IMG_16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6198" y="1752600"/>
            <a:ext cx="3577802" cy="47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488149" y="581680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ee A. Ogawa</a:t>
            </a:r>
          </a:p>
          <a:p>
            <a:r>
              <a:rPr lang="en-US" sz="1400" dirty="0" smtClean="0"/>
              <a:t>H2, Sunday 11:57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C30282E1-81F4-456B-94A2-44CF30B444B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3556" name="Picture 11" descr="IM000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-114300" y="-228600"/>
            <a:ext cx="6172200" cy="10461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800" dirty="0"/>
          </a:p>
          <a:p>
            <a:pPr>
              <a:spcBef>
                <a:spcPct val="50000"/>
              </a:spcBef>
              <a:defRPr/>
            </a:pPr>
            <a:r>
              <a:rPr lang="en-US" sz="2800" dirty="0"/>
              <a:t>  PHENIX </a:t>
            </a:r>
            <a:r>
              <a:rPr lang="en-US" sz="2800" dirty="0" err="1"/>
              <a:t>Muon</a:t>
            </a:r>
            <a:r>
              <a:rPr lang="en-US" sz="2800" dirty="0"/>
              <a:t> Piston Calorimeter</a:t>
            </a:r>
          </a:p>
          <a:p>
            <a:pPr>
              <a:spcBef>
                <a:spcPct val="50000"/>
              </a:spcBef>
              <a:defRPr/>
            </a:pPr>
            <a:endParaRPr lang="en-US" sz="800" dirty="0"/>
          </a:p>
        </p:txBody>
      </p: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190500" y="496888"/>
            <a:ext cx="5562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sz="1600" dirty="0"/>
          </a:p>
          <a:p>
            <a:pPr marL="342900" indent="-342900"/>
            <a:r>
              <a:rPr lang="en-US" sz="1600" dirty="0"/>
              <a:t>Technology </a:t>
            </a:r>
            <a:r>
              <a:rPr lang="en-US" sz="1600" dirty="0">
                <a:sym typeface="Wingdings" pitchFamily="2" charset="2"/>
              </a:rPr>
              <a:t> ALICE(PHOS)</a:t>
            </a:r>
            <a:endParaRPr lang="en-US" sz="1000" dirty="0"/>
          </a:p>
          <a:p>
            <a:pPr marL="342900" indent="-342900"/>
            <a:endParaRPr lang="en-US" sz="400" dirty="0"/>
          </a:p>
          <a:p>
            <a:pPr marL="342900" indent="-342900"/>
            <a:r>
              <a:rPr lang="en-US" sz="1600" dirty="0"/>
              <a:t>       PbWO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endParaRPr lang="en-US" sz="1600" baseline="-25000" dirty="0"/>
          </a:p>
          <a:p>
            <a:pPr marL="342900" indent="-342900"/>
            <a:r>
              <a:rPr lang="en-US" sz="1600" dirty="0"/>
              <a:t>       avalanche photo diode readout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sz="1600" dirty="0"/>
              <a:t>Acceptance:</a:t>
            </a:r>
          </a:p>
          <a:p>
            <a:pPr marL="342900" indent="-342900"/>
            <a:endParaRPr lang="en-US" sz="400" dirty="0"/>
          </a:p>
          <a:p>
            <a:pPr marL="342900" indent="-342900"/>
            <a:r>
              <a:rPr lang="en-US" sz="1600" dirty="0"/>
              <a:t>        </a:t>
            </a:r>
            <a:r>
              <a:rPr lang="en-US" sz="1600" i="1" dirty="0"/>
              <a:t>3.1 &lt; </a:t>
            </a:r>
            <a:r>
              <a:rPr lang="el-GR" sz="1600" i="1" dirty="0">
                <a:cs typeface="Arial" charset="0"/>
              </a:rPr>
              <a:t>η</a:t>
            </a:r>
            <a:r>
              <a:rPr lang="en-US" sz="1600" i="1" dirty="0">
                <a:cs typeface="Arial" charset="0"/>
              </a:rPr>
              <a:t> &lt;  3.9,  0 &lt; </a:t>
            </a:r>
            <a:r>
              <a:rPr lang="el-GR" sz="1600" i="1" dirty="0">
                <a:cs typeface="Arial" charset="0"/>
              </a:rPr>
              <a:t>φ</a:t>
            </a:r>
            <a:r>
              <a:rPr lang="en-US" sz="1600" i="1" dirty="0">
                <a:cs typeface="Arial" charset="0"/>
              </a:rPr>
              <a:t> &lt; 2</a:t>
            </a:r>
            <a:r>
              <a:rPr lang="el-GR" sz="1600" i="1" dirty="0">
                <a:cs typeface="Arial" charset="0"/>
              </a:rPr>
              <a:t>π</a:t>
            </a:r>
            <a:endParaRPr lang="en-US" sz="1600" i="1" dirty="0">
              <a:cs typeface="Arial" charset="0"/>
            </a:endParaRPr>
          </a:p>
          <a:p>
            <a:pPr marL="342900" indent="-342900"/>
            <a:r>
              <a:rPr lang="en-US" sz="1600" i="1" dirty="0">
                <a:cs typeface="Arial" charset="0"/>
              </a:rPr>
              <a:t>       -</a:t>
            </a:r>
            <a:r>
              <a:rPr lang="en-US" sz="1600" i="1" dirty="0"/>
              <a:t>3.7 &lt; </a:t>
            </a:r>
            <a:r>
              <a:rPr lang="el-GR" sz="1600" i="1" dirty="0"/>
              <a:t>η</a:t>
            </a:r>
            <a:r>
              <a:rPr lang="en-US" sz="1600" i="1" dirty="0"/>
              <a:t> &lt; -3.1,  0 &lt; </a:t>
            </a:r>
            <a:r>
              <a:rPr lang="el-GR" sz="1600" i="1" dirty="0"/>
              <a:t>φ</a:t>
            </a:r>
            <a:r>
              <a:rPr lang="en-US" sz="1600" i="1" dirty="0"/>
              <a:t> &lt; 2</a:t>
            </a:r>
            <a:r>
              <a:rPr lang="el-GR" sz="1600" i="1" dirty="0"/>
              <a:t>π</a:t>
            </a:r>
            <a:endParaRPr lang="en-US" sz="1600" i="1" dirty="0">
              <a:cs typeface="Arial" charset="0"/>
            </a:endParaRPr>
          </a:p>
          <a:p>
            <a:pPr marL="342900" indent="-342900"/>
            <a:endParaRPr lang="en-US" sz="1000" i="1" dirty="0">
              <a:cs typeface="Arial" charset="0"/>
            </a:endParaRPr>
          </a:p>
          <a:p>
            <a:pPr marL="342900" indent="-342900"/>
            <a:r>
              <a:rPr lang="en-US" sz="1600" dirty="0" smtClean="0">
                <a:cs typeface="Arial" charset="0"/>
              </a:rPr>
              <a:t>Both detectors were installed for 2008 d-Au run.</a:t>
            </a:r>
            <a:endParaRPr lang="en-US" sz="1600" dirty="0">
              <a:cs typeface="Arial" charset="0"/>
            </a:endParaRPr>
          </a:p>
          <a:p>
            <a:pPr marL="342900" indent="-342900"/>
            <a:endParaRPr lang="en-US" sz="400" dirty="0">
              <a:cs typeface="Arial" charset="0"/>
            </a:endParaRPr>
          </a:p>
          <a:p>
            <a:pPr marL="342900" indent="-342900"/>
            <a:r>
              <a:rPr lang="en-US" sz="1600" dirty="0">
                <a:cs typeface="Arial" charset="0"/>
              </a:rPr>
              <a:t>    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1600" dirty="0">
              <a:solidFill>
                <a:srgbClr val="FF0000"/>
              </a:solidFill>
              <a:cs typeface="Arial" charset="0"/>
            </a:endParaRPr>
          </a:p>
          <a:p>
            <a:pPr marL="342900" indent="-342900"/>
            <a:endParaRPr lang="en-US" sz="1600" dirty="0"/>
          </a:p>
          <a:p>
            <a:pPr marL="342900" indent="-342900"/>
            <a:endParaRPr lang="el-GR" dirty="0">
              <a:cs typeface="Arial" charset="0"/>
            </a:endParaRPr>
          </a:p>
        </p:txBody>
      </p:sp>
      <p:pic>
        <p:nvPicPr>
          <p:cNvPr id="23560" name="Picture 25" descr="Assembly1_Pi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90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dsc022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863" y="3619500"/>
            <a:ext cx="4872037" cy="27432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631825" y="3679825"/>
            <a:ext cx="3173413" cy="4000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PbWO4 + APD + Preamp </a:t>
            </a:r>
          </a:p>
        </p:txBody>
      </p:sp>
      <p:sp>
        <p:nvSpPr>
          <p:cNvPr id="23563" name="Text Box 6"/>
          <p:cNvSpPr txBox="1">
            <a:spLocks noChangeArrowheads="1"/>
          </p:cNvSpPr>
          <p:nvPr/>
        </p:nvSpPr>
        <p:spPr bwMode="auto">
          <a:xfrm rot="-5400000">
            <a:off x="5191125" y="3114675"/>
            <a:ext cx="2286000" cy="4000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Assembly at UIUC</a:t>
            </a:r>
          </a:p>
        </p:txBody>
      </p:sp>
      <p:sp>
        <p:nvSpPr>
          <p:cNvPr id="23564" name="Text Box 6"/>
          <p:cNvSpPr txBox="1">
            <a:spLocks noChangeArrowheads="1"/>
          </p:cNvSpPr>
          <p:nvPr/>
        </p:nvSpPr>
        <p:spPr bwMode="auto">
          <a:xfrm>
            <a:off x="6134100" y="4356100"/>
            <a:ext cx="2671763" cy="10160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MPC integrated in the</a:t>
            </a:r>
          </a:p>
          <a:p>
            <a:r>
              <a:rPr lang="en-US">
                <a:solidFill>
                  <a:srgbClr val="FFFF00"/>
                </a:solidFill>
              </a:rPr>
              <a:t>piston of the muon</a:t>
            </a:r>
          </a:p>
          <a:p>
            <a:r>
              <a:rPr lang="en-US">
                <a:solidFill>
                  <a:srgbClr val="FFFF00"/>
                </a:solidFill>
              </a:rPr>
              <a:t>spectrometer magnet.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003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" y="0"/>
            <a:ext cx="7467600" cy="914400"/>
          </a:xfrm>
        </p:spPr>
        <p:txBody>
          <a:bodyPr/>
          <a:lstStyle/>
          <a:p>
            <a:pPr eaLnBrk="1" hangingPunct="1"/>
            <a:r>
              <a:rPr lang="en-US" smtClean="0"/>
              <a:t>I</a:t>
            </a:r>
            <a:r>
              <a:rPr lang="en-US" baseline="-25000" smtClean="0"/>
              <a:t>dAu </a:t>
            </a:r>
            <a:r>
              <a:rPr lang="en-US" smtClean="0"/>
              <a:t> from the PHENIX Muon Arms</a:t>
            </a:r>
            <a:endParaRPr lang="en-US" baseline="-250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00100"/>
            <a:ext cx="91440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Observations at PHENIX  using </a:t>
            </a:r>
            <a:r>
              <a:rPr lang="en-US" sz="2000" dirty="0" smtClean="0">
                <a:solidFill>
                  <a:srgbClr val="FF0000"/>
                </a:solidFill>
              </a:rPr>
              <a:t>the 2003 d-Au </a:t>
            </a:r>
            <a:r>
              <a:rPr lang="en-US" sz="2000" dirty="0" smtClean="0"/>
              <a:t>sample:</a:t>
            </a:r>
          </a:p>
          <a:p>
            <a:pPr eaLnBrk="1" hangingPunct="1">
              <a:buFontTx/>
              <a:buNone/>
            </a:pPr>
            <a:endParaRPr lang="en-US" sz="500" dirty="0" smtClean="0"/>
          </a:p>
          <a:p>
            <a:pPr lvl="1" eaLnBrk="1" hangingPunct="1"/>
            <a:r>
              <a:rPr lang="en-US" dirty="0" smtClean="0"/>
              <a:t>Left: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dA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hadrons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1.4 &lt; |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i="1" dirty="0" smtClean="0">
                <a:solidFill>
                  <a:srgbClr val="FF0000"/>
                </a:solidFill>
              </a:rPr>
              <a:t>| &lt; 2.0 </a:t>
            </a:r>
            <a:r>
              <a:rPr lang="en-US" i="1" dirty="0" smtClean="0"/>
              <a:t> , </a:t>
            </a:r>
            <a:r>
              <a:rPr lang="en-US" dirty="0" smtClean="0"/>
              <a:t>PHENIX </a:t>
            </a:r>
            <a:r>
              <a:rPr lang="en-US" dirty="0" err="1" smtClean="0"/>
              <a:t>muon</a:t>
            </a:r>
            <a:r>
              <a:rPr lang="en-US" dirty="0" smtClean="0"/>
              <a:t> arms.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FF0000"/>
                </a:solidFill>
              </a:rPr>
              <a:t>correlated with h</a:t>
            </a:r>
            <a:r>
              <a:rPr lang="en-US" baseline="30000" dirty="0" smtClean="0">
                <a:solidFill>
                  <a:srgbClr val="FF0000"/>
                </a:solidFill>
              </a:rPr>
              <a:t>+/-</a:t>
            </a:r>
            <a:r>
              <a:rPr lang="en-US" dirty="0" smtClean="0">
                <a:solidFill>
                  <a:srgbClr val="FF0000"/>
                </a:solidFill>
              </a:rPr>
              <a:t>  in </a:t>
            </a:r>
            <a:r>
              <a:rPr lang="en-US" i="1" dirty="0" smtClean="0">
                <a:solidFill>
                  <a:srgbClr val="FF0000"/>
                </a:solidFill>
              </a:rPr>
              <a:t>|</a:t>
            </a:r>
            <a:r>
              <a:rPr lang="en-US" i="1" dirty="0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i="1" dirty="0" smtClean="0">
                <a:solidFill>
                  <a:srgbClr val="FF0000"/>
                </a:solidFill>
              </a:rPr>
              <a:t>| &lt; 0.35, </a:t>
            </a:r>
            <a:r>
              <a:rPr lang="en-US" i="1" dirty="0" smtClean="0"/>
              <a:t>central arms.</a:t>
            </a:r>
            <a:endParaRPr lang="en-US" baseline="-25000" dirty="0" smtClean="0">
              <a:solidFill>
                <a:srgbClr val="009900"/>
              </a:solidFill>
            </a:endParaRPr>
          </a:p>
          <a:p>
            <a:pPr lvl="1" eaLnBrk="1" hangingPunct="1"/>
            <a:r>
              <a:rPr lang="en-US" dirty="0" smtClean="0"/>
              <a:t>Right: Comparison of conditional yields with different trigger particle pseudo-</a:t>
            </a:r>
            <a:r>
              <a:rPr lang="en-US" dirty="0" err="1" smtClean="0"/>
              <a:t>rapidities</a:t>
            </a:r>
            <a:r>
              <a:rPr lang="en-US" dirty="0" smtClean="0"/>
              <a:t> and different collision centralities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No significant suppression or widening seen within large uncertainties 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449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886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26"/>
          <p:cNvSpPr txBox="1">
            <a:spLocks noChangeArrowheads="1"/>
          </p:cNvSpPr>
          <p:nvPr/>
        </p:nvSpPr>
        <p:spPr bwMode="auto">
          <a:xfrm>
            <a:off x="1676400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4" name="Text Box 27"/>
          <p:cNvSpPr txBox="1">
            <a:spLocks noChangeArrowheads="1"/>
          </p:cNvSpPr>
          <p:nvPr/>
        </p:nvSpPr>
        <p:spPr bwMode="auto">
          <a:xfrm>
            <a:off x="4000500" y="617855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Phys.Rev.Lett. 96 (2006) 222301</a:t>
            </a:r>
            <a:endParaRPr lang="en-US"/>
          </a:p>
        </p:txBody>
      </p:sp>
      <p:sp>
        <p:nvSpPr>
          <p:cNvPr id="24585" name="Line 28"/>
          <p:cNvSpPr>
            <a:spLocks noChangeShapeType="1"/>
          </p:cNvSpPr>
          <p:nvPr/>
        </p:nvSpPr>
        <p:spPr bwMode="auto">
          <a:xfrm flipV="1">
            <a:off x="4038600" y="4648200"/>
            <a:ext cx="0" cy="10668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 Box 29"/>
          <p:cNvSpPr txBox="1">
            <a:spLocks noChangeArrowheads="1"/>
          </p:cNvSpPr>
          <p:nvPr/>
        </p:nvSpPr>
        <p:spPr bwMode="auto">
          <a:xfrm>
            <a:off x="3886200" y="41910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Trigger p</a:t>
            </a:r>
            <a:r>
              <a:rPr lang="en-US" sz="1400" baseline="-25000"/>
              <a:t>T</a:t>
            </a:r>
            <a:r>
              <a:rPr lang="en-US" sz="1400"/>
              <a:t> range</a:t>
            </a:r>
          </a:p>
        </p:txBody>
      </p:sp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1143000" y="6245225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p</a:t>
            </a:r>
            <a:r>
              <a:rPr lang="en-US" sz="1400" baseline="-25000">
                <a:solidFill>
                  <a:schemeClr val="accent2"/>
                </a:solidFill>
              </a:rPr>
              <a:t>T</a:t>
            </a:r>
            <a:r>
              <a:rPr lang="en-US" sz="1400">
                <a:solidFill>
                  <a:schemeClr val="accent2"/>
                </a:solidFill>
              </a:rPr>
              <a:t>aassociated</a:t>
            </a:r>
          </a:p>
        </p:txBody>
      </p:sp>
      <p:sp>
        <p:nvSpPr>
          <p:cNvPr id="24588" name="Rectangle 38"/>
          <p:cNvSpPr>
            <a:spLocks noChangeArrowheads="1"/>
          </p:cNvSpPr>
          <p:nvPr/>
        </p:nvSpPr>
        <p:spPr bwMode="auto">
          <a:xfrm>
            <a:off x="762000" y="3352800"/>
            <a:ext cx="1295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9"/>
          <p:cNvSpPr>
            <a:spLocks noChangeArrowheads="1"/>
          </p:cNvSpPr>
          <p:nvPr/>
        </p:nvSpPr>
        <p:spPr bwMode="auto">
          <a:xfrm>
            <a:off x="2362200" y="3352800"/>
            <a:ext cx="12954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7"/>
          <p:cNvSpPr txBox="1">
            <a:spLocks noChangeArrowheads="1"/>
          </p:cNvSpPr>
          <p:nvPr/>
        </p:nvSpPr>
        <p:spPr bwMode="auto">
          <a:xfrm>
            <a:off x="723900" y="36957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0-40% centrality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2171700" y="3730625"/>
            <a:ext cx="1866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40-88% centrality</a:t>
            </a:r>
          </a:p>
        </p:txBody>
      </p:sp>
      <p:sp>
        <p:nvSpPr>
          <p:cNvPr id="24592" name="Rectangle 42"/>
          <p:cNvSpPr>
            <a:spLocks noChangeArrowheads="1"/>
          </p:cNvSpPr>
          <p:nvPr/>
        </p:nvSpPr>
        <p:spPr bwMode="auto">
          <a:xfrm>
            <a:off x="304800" y="4038600"/>
            <a:ext cx="2286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Rectangle 43"/>
          <p:cNvSpPr>
            <a:spLocks noChangeArrowheads="1"/>
          </p:cNvSpPr>
          <p:nvPr/>
        </p:nvSpPr>
        <p:spPr bwMode="auto">
          <a:xfrm>
            <a:off x="304800" y="5029200"/>
            <a:ext cx="2286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41"/>
          <p:cNvSpPr txBox="1">
            <a:spLocks noChangeArrowheads="1"/>
          </p:cNvSpPr>
          <p:nvPr/>
        </p:nvSpPr>
        <p:spPr bwMode="auto">
          <a:xfrm>
            <a:off x="152400" y="40227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dA</a:t>
            </a:r>
          </a:p>
        </p:txBody>
      </p:sp>
      <p:sp>
        <p:nvSpPr>
          <p:cNvPr id="24595" name="Text Box 44"/>
          <p:cNvSpPr txBox="1">
            <a:spLocks noChangeArrowheads="1"/>
          </p:cNvSpPr>
          <p:nvPr/>
        </p:nvSpPr>
        <p:spPr bwMode="auto">
          <a:xfrm>
            <a:off x="152400" y="50133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  <a:r>
              <a:rPr lang="en-US" baseline="-25000"/>
              <a:t>dA</a:t>
            </a:r>
          </a:p>
        </p:txBody>
      </p:sp>
      <p:sp>
        <p:nvSpPr>
          <p:cNvPr id="24596" name="Line 8"/>
          <p:cNvSpPr>
            <a:spLocks noChangeShapeType="1"/>
          </p:cNvSpPr>
          <p:nvPr/>
        </p:nvSpPr>
        <p:spPr bwMode="auto">
          <a:xfrm flipV="1">
            <a:off x="7219950" y="457200"/>
            <a:ext cx="103188" cy="533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7" name="Line 9"/>
          <p:cNvSpPr>
            <a:spLocks noChangeShapeType="1"/>
          </p:cNvSpPr>
          <p:nvPr/>
        </p:nvSpPr>
        <p:spPr bwMode="auto">
          <a:xfrm>
            <a:off x="7219950" y="990600"/>
            <a:ext cx="484188" cy="304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8" name="Line 14"/>
          <p:cNvSpPr>
            <a:spLocks noChangeShapeType="1"/>
          </p:cNvSpPr>
          <p:nvPr/>
        </p:nvSpPr>
        <p:spPr bwMode="auto">
          <a:xfrm>
            <a:off x="6561138" y="990600"/>
            <a:ext cx="19050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prstDash val="sysDot"/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6873875" y="76200"/>
            <a:ext cx="10588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0033CC"/>
                </a:solidFill>
                <a:latin typeface="Arial" charset="0"/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0033CC"/>
                </a:solidFill>
                <a:latin typeface="Arial" charset="0"/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0033CC"/>
                </a:solidFill>
                <a:latin typeface="Arial" charset="0"/>
                <a:ea typeface="Gulim" pitchFamily="34" charset="-127"/>
              </a:rPr>
              <a:t>a</a:t>
            </a:r>
            <a:r>
              <a:rPr lang="en-US" altLang="ko-KR" i="1">
                <a:solidFill>
                  <a:srgbClr val="0033CC"/>
                </a:solidFill>
                <a:latin typeface="Arial" charset="0"/>
                <a:ea typeface="Gulim" pitchFamily="34" charset="-127"/>
              </a:rPr>
              <a:t>, h</a:t>
            </a:r>
            <a:r>
              <a:rPr lang="en-US" altLang="ko-KR" i="1" baseline="30000">
                <a:solidFill>
                  <a:srgbClr val="3333CC"/>
                </a:solidFill>
                <a:latin typeface="Arial" charset="0"/>
                <a:ea typeface="Gulim" pitchFamily="34" charset="-127"/>
              </a:rPr>
              <a:t>+/-</a:t>
            </a:r>
            <a:endParaRPr lang="el-GR" altLang="ko-KR" i="1" baseline="300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4600" name="Text Box 17"/>
          <p:cNvSpPr txBox="1">
            <a:spLocks noChangeArrowheads="1"/>
          </p:cNvSpPr>
          <p:nvPr/>
        </p:nvSpPr>
        <p:spPr bwMode="auto">
          <a:xfrm>
            <a:off x="7780338" y="974725"/>
            <a:ext cx="15922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33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t</a:t>
            </a:r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Arial" charset="0"/>
                <a:ea typeface="Gulim" pitchFamily="34" charset="-127"/>
              </a:rPr>
              <a:t>hadron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cxnSp>
        <p:nvCxnSpPr>
          <p:cNvPr id="24601" name="Straight Arrow Connector 33"/>
          <p:cNvCxnSpPr>
            <a:cxnSpLocks noChangeShapeType="1"/>
          </p:cNvCxnSpPr>
          <p:nvPr/>
        </p:nvCxnSpPr>
        <p:spPr bwMode="auto">
          <a:xfrm flipV="1">
            <a:off x="723900" y="6248400"/>
            <a:ext cx="4191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973C-6B56-4138-B5DC-F9374D45C1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38100"/>
            <a:ext cx="8496300" cy="990600"/>
          </a:xfrm>
          <a:noFill/>
        </p:spPr>
        <p:txBody>
          <a:bodyPr/>
          <a:lstStyle/>
          <a:p>
            <a:r>
              <a:rPr lang="en-US" dirty="0" smtClean="0"/>
              <a:t> If Matter in A-A Governed by Hydrodynamics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Azimuthal</a:t>
            </a:r>
            <a:r>
              <a:rPr lang="en-US" dirty="0" smtClean="0">
                <a:sym typeface="Wingdings" pitchFamily="2" charset="2"/>
              </a:rPr>
              <a:t> Anisotropy: Elliptic Flow v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7" name="Picture 4" descr="v2 illustration"/>
          <p:cNvPicPr>
            <a:picLocks noChangeAspect="1" noChangeArrowheads="1"/>
          </p:cNvPicPr>
          <p:nvPr/>
        </p:nvPicPr>
        <p:blipFill>
          <a:blip r:embed="rId3" cstate="print"/>
          <a:srcRect r="75355"/>
          <a:stretch>
            <a:fillRect/>
          </a:stretch>
        </p:blipFill>
        <p:spPr bwMode="auto">
          <a:xfrm>
            <a:off x="762000" y="647700"/>
            <a:ext cx="1936416" cy="324485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4191000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CC"/>
                </a:solidFill>
              </a:rPr>
              <a:t>Almond </a:t>
            </a:r>
            <a:r>
              <a:rPr lang="en-US" sz="1800" b="1" dirty="0" smtClean="0">
                <a:solidFill>
                  <a:srgbClr val="0000CC"/>
                </a:solidFill>
              </a:rPr>
              <a:t>shape nuclear overlap </a:t>
            </a:r>
            <a:r>
              <a:rPr lang="en-US" sz="1800" b="1" dirty="0">
                <a:solidFill>
                  <a:srgbClr val="0000CC"/>
                </a:solidFill>
              </a:rPr>
              <a:t>region in </a:t>
            </a:r>
            <a:r>
              <a:rPr lang="en-US" sz="1800" b="1" dirty="0">
                <a:solidFill>
                  <a:srgbClr val="FF0000"/>
                </a:solidFill>
              </a:rPr>
              <a:t>coordinate space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34200" y="42164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Anisotropy in</a:t>
            </a:r>
            <a:r>
              <a:rPr lang="en-US" sz="1800" b="1">
                <a:solidFill>
                  <a:srgbClr val="FF0000"/>
                </a:solidFill>
              </a:rPr>
              <a:t> momentum space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581400" y="4418013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930900" y="4405313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95800" y="432593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</a:rPr>
              <a:t>Pressure</a:t>
            </a: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723900" y="5849938"/>
          <a:ext cx="1676400" cy="514350"/>
        </p:xfrm>
        <a:graphic>
          <a:graphicData uri="http://schemas.openxmlformats.org/presentationml/2006/ole">
            <p:oleObj spid="_x0000_s60418" name="Equation" r:id="rId4" imgW="787320" imgH="24120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2781300" y="5702300"/>
          <a:ext cx="1371600" cy="812800"/>
        </p:xfrm>
        <a:graphic>
          <a:graphicData uri="http://schemas.openxmlformats.org/presentationml/2006/ole">
            <p:oleObj spid="_x0000_s60419" name="Equation" r:id="rId5" imgW="749160" imgH="444240" progId="Equation.3">
              <p:embed/>
            </p:oleObj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54000" y="5116513"/>
            <a:ext cx="74596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v</a:t>
            </a:r>
            <a:r>
              <a:rPr lang="en-US" sz="1800" baseline="-25000" dirty="0">
                <a:solidFill>
                  <a:srgbClr val="FF0000"/>
                </a:solidFill>
              </a:rPr>
              <a:t>2</a:t>
            </a:r>
            <a:r>
              <a:rPr lang="en-US" sz="1800" dirty="0">
                <a:solidFill>
                  <a:srgbClr val="FF0000"/>
                </a:solidFill>
              </a:rPr>
              <a:t>:</a:t>
            </a:r>
            <a:r>
              <a:rPr lang="en-US" sz="1800" dirty="0">
                <a:solidFill>
                  <a:srgbClr val="000099"/>
                </a:solidFill>
              </a:rPr>
              <a:t>  2</a:t>
            </a:r>
            <a:r>
              <a:rPr lang="en-US" sz="1800" baseline="30000" dirty="0">
                <a:solidFill>
                  <a:srgbClr val="000099"/>
                </a:solidFill>
              </a:rPr>
              <a:t>nd</a:t>
            </a:r>
            <a:r>
              <a:rPr lang="en-US" sz="1800" dirty="0">
                <a:solidFill>
                  <a:srgbClr val="000099"/>
                </a:solidFill>
              </a:rPr>
              <a:t> harmonic Fourier coefficient in </a:t>
            </a:r>
            <a:r>
              <a:rPr lang="en-US" sz="1800" dirty="0" err="1">
                <a:solidFill>
                  <a:srgbClr val="000099"/>
                </a:solidFill>
              </a:rPr>
              <a:t>dN</a:t>
            </a:r>
            <a:r>
              <a:rPr lang="en-US" sz="1800" dirty="0">
                <a:solidFill>
                  <a:srgbClr val="000099"/>
                </a:solidFill>
              </a:rPr>
              <a:t>/d</a:t>
            </a:r>
            <a:r>
              <a:rPr lang="en-US" sz="1800" dirty="0">
                <a:solidFill>
                  <a:srgbClr val="000099"/>
                </a:solidFill>
                <a:sym typeface="Symbol" pitchFamily="18" charset="2"/>
              </a:rPr>
              <a:t> </a:t>
            </a:r>
            <a:r>
              <a:rPr lang="en-US" sz="1800" dirty="0">
                <a:solidFill>
                  <a:srgbClr val="000099"/>
                </a:solidFill>
              </a:rPr>
              <a:t>with respect to the reaction plane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505200" y="23241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4387850" y="1943100"/>
            <a:ext cx="533400" cy="1104900"/>
          </a:xfrm>
          <a:prstGeom prst="ellipse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035550" y="2590800"/>
          <a:ext cx="387350" cy="631992"/>
        </p:xfrm>
        <a:graphic>
          <a:graphicData uri="http://schemas.openxmlformats.org/presentationml/2006/ole">
            <p:oleObj spid="_x0000_s60420" name="Equation" r:id="rId6" imgW="241200" imgH="393480" progId="Equation.3">
              <p:embed/>
            </p:oleObj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4076700" y="1384300"/>
          <a:ext cx="387350" cy="673100"/>
        </p:xfrm>
        <a:graphic>
          <a:graphicData uri="http://schemas.openxmlformats.org/presentationml/2006/ole">
            <p:oleObj spid="_x0000_s60421" name="Equation" r:id="rId7" imgW="241200" imgH="419040" progId="Equation.3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 bwMode="auto">
          <a:xfrm rot="5400000" flipH="1" flipV="1">
            <a:off x="4445000" y="1694656"/>
            <a:ext cx="41910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97450" y="2476500"/>
            <a:ext cx="755650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943600" y="24003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ight Arrow 22"/>
          <p:cNvSpPr/>
          <p:nvPr/>
        </p:nvSpPr>
        <p:spPr bwMode="auto">
          <a:xfrm rot="8001032">
            <a:off x="518120" y="2603857"/>
            <a:ext cx="978408" cy="484632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19024725">
            <a:off x="1900951" y="1716074"/>
            <a:ext cx="978408" cy="484632"/>
          </a:xfrm>
          <a:prstGeom prst="rightArrow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8100" y="320040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ucleus,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3684" y="118110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</a:t>
            </a:r>
            <a:r>
              <a:rPr lang="en-US" dirty="0" smtClean="0">
                <a:solidFill>
                  <a:srgbClr val="0000CC"/>
                </a:solidFill>
              </a:rPr>
              <a:t>ucleus, A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6838950" y="2227263"/>
          <a:ext cx="2038350" cy="673100"/>
        </p:xfrm>
        <a:graphic>
          <a:graphicData uri="http://schemas.openxmlformats.org/presentationml/2006/ole">
            <p:oleObj spid="_x0000_s60422" name="Equation" r:id="rId8" imgW="12697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38100"/>
            <a:ext cx="94488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Forward/Central Correlation Widths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 significant changes in correlation width between pp and dAu within experimental uncertainties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752600"/>
            <a:ext cx="444182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513" y="1752600"/>
            <a:ext cx="4433887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04800" y="1333500"/>
            <a:ext cx="44196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3333CC"/>
                </a:solidFill>
              </a:rPr>
              <a:t>Trigger </a:t>
            </a:r>
            <a:r>
              <a:rPr lang="en-US" sz="1600" dirty="0">
                <a:solidFill>
                  <a:srgbClr val="3333CC"/>
                </a:solidFill>
                <a:latin typeface="Symbol" pitchFamily="18" charset="2"/>
              </a:rPr>
              <a:t>p</a:t>
            </a:r>
            <a:r>
              <a:rPr lang="en-US" sz="1600" baseline="30000" dirty="0">
                <a:solidFill>
                  <a:srgbClr val="3333CC"/>
                </a:solidFill>
              </a:rPr>
              <a:t>0</a:t>
            </a:r>
            <a:r>
              <a:rPr lang="en-US" sz="1600" dirty="0">
                <a:solidFill>
                  <a:srgbClr val="3333CC"/>
                </a:solidFill>
              </a:rPr>
              <a:t>: </a:t>
            </a:r>
            <a:r>
              <a:rPr lang="en-US" sz="1600" i="1" dirty="0">
                <a:solidFill>
                  <a:srgbClr val="3333CC"/>
                </a:solidFill>
              </a:rPr>
              <a:t>|</a:t>
            </a:r>
            <a:r>
              <a:rPr lang="en-US" sz="1600" i="1" dirty="0">
                <a:solidFill>
                  <a:srgbClr val="3333CC"/>
                </a:solidFill>
                <a:latin typeface="Symbol" pitchFamily="18" charset="2"/>
              </a:rPr>
              <a:t>h</a:t>
            </a:r>
            <a:r>
              <a:rPr lang="en-US" sz="1600" dirty="0">
                <a:solidFill>
                  <a:srgbClr val="3333CC"/>
                </a:solidFill>
                <a:latin typeface="Symbol" pitchFamily="18" charset="2"/>
              </a:rPr>
              <a:t>| </a:t>
            </a:r>
            <a:r>
              <a:rPr lang="en-US" sz="1600" i="1" dirty="0">
                <a:solidFill>
                  <a:srgbClr val="3333CC"/>
                </a:solidFill>
              </a:rPr>
              <a:t>&lt; 0.35</a:t>
            </a:r>
            <a:r>
              <a:rPr lang="en-US" sz="1600" dirty="0">
                <a:solidFill>
                  <a:srgbClr val="3333CC"/>
                </a:solidFill>
              </a:rPr>
              <a:t>, </a:t>
            </a:r>
            <a:r>
              <a:rPr lang="en-US" sz="1600" i="1" dirty="0">
                <a:solidFill>
                  <a:srgbClr val="3333CC"/>
                </a:solidFill>
              </a:rPr>
              <a:t>2.0 &lt; </a:t>
            </a:r>
            <a:r>
              <a:rPr lang="en-US" sz="1600" i="1" dirty="0" err="1">
                <a:solidFill>
                  <a:srgbClr val="3333CC"/>
                </a:solidFill>
              </a:rPr>
              <a:t>p</a:t>
            </a:r>
            <a:r>
              <a:rPr lang="en-US" sz="1600" i="1" baseline="-25000" dirty="0" err="1">
                <a:solidFill>
                  <a:srgbClr val="3333CC"/>
                </a:solidFill>
              </a:rPr>
              <a:t>T</a:t>
            </a:r>
            <a:r>
              <a:rPr lang="en-US" sz="1600" i="1" dirty="0">
                <a:solidFill>
                  <a:srgbClr val="3333CC"/>
                </a:solidFill>
              </a:rPr>
              <a:t> &lt; 3.0 </a:t>
            </a:r>
            <a:r>
              <a:rPr lang="en-US" sz="1600" i="1" dirty="0" smtClean="0">
                <a:solidFill>
                  <a:srgbClr val="3333CC"/>
                </a:solidFill>
              </a:rPr>
              <a:t> </a:t>
            </a:r>
            <a:r>
              <a:rPr lang="en-US" sz="1600" dirty="0" err="1" smtClean="0">
                <a:solidFill>
                  <a:srgbClr val="3333CC"/>
                </a:solidFill>
              </a:rPr>
              <a:t>GeV</a:t>
            </a:r>
            <a:r>
              <a:rPr lang="en-US" sz="1600" dirty="0" smtClean="0">
                <a:solidFill>
                  <a:srgbClr val="3333CC"/>
                </a:solidFill>
              </a:rPr>
              <a:t>/c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333CC"/>
                </a:solidFill>
              </a:rPr>
              <a:t>Associate particle:  3.1 &lt; </a:t>
            </a:r>
            <a:r>
              <a:rPr lang="en-US" sz="1600" i="1" dirty="0" smtClean="0">
                <a:solidFill>
                  <a:srgbClr val="3333CC"/>
                </a:solidFill>
              </a:rPr>
              <a:t>|</a:t>
            </a:r>
            <a:r>
              <a:rPr lang="en-US" sz="1600" i="1" dirty="0" smtClean="0">
                <a:solidFill>
                  <a:srgbClr val="3333CC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3333CC"/>
                </a:solidFill>
                <a:latin typeface="Symbol" pitchFamily="18" charset="2"/>
              </a:rPr>
              <a:t>| </a:t>
            </a:r>
            <a:r>
              <a:rPr lang="en-US" sz="1600" i="1" dirty="0" smtClean="0">
                <a:solidFill>
                  <a:srgbClr val="3333CC"/>
                </a:solidFill>
              </a:rPr>
              <a:t>&lt;  3.9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4648200" y="1333500"/>
            <a:ext cx="44196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3333CC"/>
                </a:solidFill>
              </a:rPr>
              <a:t>Trigger </a:t>
            </a:r>
            <a:r>
              <a:rPr lang="en-US" sz="1600" dirty="0">
                <a:solidFill>
                  <a:srgbClr val="3333CC"/>
                </a:solidFill>
                <a:latin typeface="Symbol" pitchFamily="18" charset="2"/>
              </a:rPr>
              <a:t>p</a:t>
            </a:r>
            <a:r>
              <a:rPr lang="en-US" sz="1600" baseline="30000" dirty="0">
                <a:solidFill>
                  <a:srgbClr val="3333CC"/>
                </a:solidFill>
              </a:rPr>
              <a:t>0</a:t>
            </a:r>
            <a:r>
              <a:rPr lang="en-US" sz="1600" dirty="0">
                <a:solidFill>
                  <a:srgbClr val="3333CC"/>
                </a:solidFill>
              </a:rPr>
              <a:t>: </a:t>
            </a:r>
            <a:r>
              <a:rPr lang="en-US" sz="1600" i="1" dirty="0">
                <a:solidFill>
                  <a:srgbClr val="3333CC"/>
                </a:solidFill>
              </a:rPr>
              <a:t>|</a:t>
            </a:r>
            <a:r>
              <a:rPr lang="en-US" sz="1600" i="1" dirty="0">
                <a:solidFill>
                  <a:srgbClr val="3333CC"/>
                </a:solidFill>
                <a:latin typeface="Symbol" pitchFamily="18" charset="2"/>
              </a:rPr>
              <a:t>h</a:t>
            </a:r>
            <a:r>
              <a:rPr lang="en-US" sz="1600" dirty="0">
                <a:solidFill>
                  <a:srgbClr val="3333CC"/>
                </a:solidFill>
                <a:latin typeface="Symbol" pitchFamily="18" charset="2"/>
              </a:rPr>
              <a:t>| </a:t>
            </a:r>
            <a:r>
              <a:rPr lang="en-US" sz="1600" i="1" dirty="0">
                <a:solidFill>
                  <a:srgbClr val="3333CC"/>
                </a:solidFill>
              </a:rPr>
              <a:t>&lt; 0.35</a:t>
            </a:r>
            <a:r>
              <a:rPr lang="en-US" sz="1600" dirty="0">
                <a:solidFill>
                  <a:srgbClr val="3333CC"/>
                </a:solidFill>
              </a:rPr>
              <a:t>, </a:t>
            </a:r>
            <a:r>
              <a:rPr lang="en-US" sz="1600" i="1" dirty="0">
                <a:solidFill>
                  <a:srgbClr val="3333CC"/>
                </a:solidFill>
              </a:rPr>
              <a:t>3.0 &lt; </a:t>
            </a:r>
            <a:r>
              <a:rPr lang="en-US" sz="1600" i="1" dirty="0" err="1">
                <a:solidFill>
                  <a:srgbClr val="3333CC"/>
                </a:solidFill>
              </a:rPr>
              <a:t>p</a:t>
            </a:r>
            <a:r>
              <a:rPr lang="en-US" sz="1600" i="1" baseline="-25000" dirty="0" err="1">
                <a:solidFill>
                  <a:srgbClr val="3333CC"/>
                </a:solidFill>
              </a:rPr>
              <a:t>T</a:t>
            </a:r>
            <a:r>
              <a:rPr lang="en-US" sz="1600" i="1" dirty="0">
                <a:solidFill>
                  <a:srgbClr val="3333CC"/>
                </a:solidFill>
              </a:rPr>
              <a:t> &lt; 5.0 </a:t>
            </a:r>
            <a:r>
              <a:rPr lang="en-US" sz="1600" i="1" dirty="0" smtClean="0">
                <a:solidFill>
                  <a:srgbClr val="3333CC"/>
                </a:solidFill>
              </a:rPr>
              <a:t> </a:t>
            </a:r>
            <a:r>
              <a:rPr lang="en-US" sz="1600" dirty="0" err="1" smtClean="0">
                <a:solidFill>
                  <a:srgbClr val="3333CC"/>
                </a:solidFill>
              </a:rPr>
              <a:t>GeV</a:t>
            </a:r>
            <a:r>
              <a:rPr lang="en-US" sz="1600" dirty="0" smtClean="0">
                <a:solidFill>
                  <a:srgbClr val="3333CC"/>
                </a:solidFill>
              </a:rPr>
              <a:t>/c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3333CC"/>
                </a:solidFill>
              </a:rPr>
              <a:t>Associate particle:  3.1 &lt; </a:t>
            </a:r>
            <a:r>
              <a:rPr lang="en-US" sz="1600" i="1" dirty="0" smtClean="0">
                <a:solidFill>
                  <a:srgbClr val="3333CC"/>
                </a:solidFill>
              </a:rPr>
              <a:t>|</a:t>
            </a:r>
            <a:r>
              <a:rPr lang="en-US" sz="1600" i="1" dirty="0" smtClean="0">
                <a:solidFill>
                  <a:srgbClr val="3333CC"/>
                </a:solidFill>
                <a:latin typeface="Symbol" pitchFamily="18" charset="2"/>
              </a:rPr>
              <a:t>h</a:t>
            </a:r>
            <a:r>
              <a:rPr lang="en-US" sz="1600" dirty="0" smtClean="0">
                <a:solidFill>
                  <a:srgbClr val="3333CC"/>
                </a:solidFill>
                <a:latin typeface="Symbol" pitchFamily="18" charset="2"/>
              </a:rPr>
              <a:t>| </a:t>
            </a:r>
            <a:r>
              <a:rPr lang="en-US" sz="1600" i="1" dirty="0" smtClean="0">
                <a:solidFill>
                  <a:srgbClr val="3333CC"/>
                </a:solidFill>
              </a:rPr>
              <a:t>&lt;  3.9</a:t>
            </a:r>
            <a:endParaRPr lang="en-US" sz="1600" dirty="0" smtClean="0">
              <a:solidFill>
                <a:srgbClr val="3333CC"/>
              </a:solidFill>
            </a:endParaRPr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>
            <a:off x="2590800" y="3429000"/>
            <a:ext cx="304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1676400" y="3276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3333CC"/>
                </a:solidFill>
              </a:rPr>
              <a:t>dAu 0-20%</a:t>
            </a:r>
          </a:p>
        </p:txBody>
      </p:sp>
      <p:sp>
        <p:nvSpPr>
          <p:cNvPr id="28682" name="Line 12"/>
          <p:cNvSpPr>
            <a:spLocks noChangeShapeType="1"/>
          </p:cNvSpPr>
          <p:nvPr/>
        </p:nvSpPr>
        <p:spPr bwMode="auto">
          <a:xfrm>
            <a:off x="2514600" y="3810000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2209800" y="3657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pp</a:t>
            </a:r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2590800" y="4038600"/>
            <a:ext cx="304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1447800" y="3886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</a:rPr>
              <a:t>dAu 40-88%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6057900"/>
            <a:ext cx="7590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significant broadening observed yet,  still large uncertainties.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2" cstate="print"/>
          <a:srcRect r="1750"/>
          <a:stretch>
            <a:fillRect/>
          </a:stretch>
        </p:blipFill>
        <p:spPr bwMode="auto">
          <a:xfrm>
            <a:off x="6323013" y="1739900"/>
            <a:ext cx="25542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890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/>
              <a:t>The MPC can reliably detect pions (via </a:t>
            </a:r>
            <a:r>
              <a:rPr lang="en-US" sz="1800" smtClean="0">
                <a:latin typeface="Symbol" pitchFamily="18" charset="2"/>
              </a:rPr>
              <a:t>p</a:t>
            </a:r>
            <a:r>
              <a:rPr lang="en-US" sz="1800" baseline="30000" smtClean="0"/>
              <a:t>0</a:t>
            </a:r>
            <a:r>
              <a:rPr lang="en-US" sz="1800" smtClean="0">
                <a:sym typeface="Wingdings" pitchFamily="2" charset="2"/>
              </a:rPr>
              <a:t></a:t>
            </a:r>
            <a:r>
              <a:rPr lang="en-US" sz="1800" smtClean="0">
                <a:latin typeface="Symbol" pitchFamily="18" charset="2"/>
              </a:rPr>
              <a:t>g g</a:t>
            </a:r>
            <a:r>
              <a:rPr lang="en-US" sz="1800" smtClean="0"/>
              <a:t>) up to  E =</a:t>
            </a:r>
            <a:r>
              <a:rPr lang="en-US" sz="1800" i="1" smtClean="0"/>
              <a:t>17</a:t>
            </a:r>
            <a:r>
              <a:rPr lang="en-US" sz="1800" smtClean="0"/>
              <a:t> GeV</a:t>
            </a:r>
          </a:p>
          <a:p>
            <a:pPr eaLnBrk="1" hangingPunct="1"/>
            <a:r>
              <a:rPr lang="en-US" sz="1800" smtClean="0"/>
              <a:t>To go to higher </a:t>
            </a:r>
            <a:r>
              <a:rPr lang="en-US" sz="1800" i="1" smtClean="0"/>
              <a:t>p</a:t>
            </a:r>
            <a:r>
              <a:rPr lang="en-US" sz="1800" i="1" baseline="-25000" smtClean="0"/>
              <a:t>T</a:t>
            </a:r>
            <a:r>
              <a:rPr lang="en-US" sz="1800" smtClean="0"/>
              <a:t>, use single clusters in the calorimeter</a:t>
            </a:r>
          </a:p>
          <a:p>
            <a:pPr lvl="1" eaLnBrk="1" hangingPunct="1"/>
            <a:r>
              <a:rPr lang="en-US" sz="1800" smtClean="0"/>
              <a:t>Use </a:t>
            </a:r>
            <a:r>
              <a:rPr lang="en-US" sz="1800" smtClean="0">
                <a:latin typeface="Symbol" pitchFamily="18" charset="2"/>
              </a:rPr>
              <a:t>p</a:t>
            </a:r>
            <a:r>
              <a:rPr lang="en-US" sz="1800" baseline="30000" smtClean="0"/>
              <a:t>0</a:t>
            </a:r>
            <a:r>
              <a:rPr lang="en-US" sz="1800" smtClean="0"/>
              <a:t>s for </a:t>
            </a:r>
            <a:r>
              <a:rPr lang="en-US" sz="1800" i="1" smtClean="0"/>
              <a:t>7</a:t>
            </a:r>
            <a:r>
              <a:rPr lang="en-US" sz="1800" smtClean="0"/>
              <a:t> GeV </a:t>
            </a:r>
            <a:r>
              <a:rPr lang="en-US" sz="1800" i="1" smtClean="0"/>
              <a:t>&lt; E &lt; 17</a:t>
            </a:r>
            <a:r>
              <a:rPr lang="en-US" sz="1800" smtClean="0"/>
              <a:t> GeV</a:t>
            </a:r>
          </a:p>
          <a:p>
            <a:pPr lvl="1" eaLnBrk="1" hangingPunct="1"/>
            <a:r>
              <a:rPr lang="en-US" sz="1800" smtClean="0"/>
              <a:t>Use clusters for </a:t>
            </a:r>
            <a:r>
              <a:rPr lang="en-US" sz="1800" i="1" smtClean="0"/>
              <a:t>20</a:t>
            </a:r>
            <a:r>
              <a:rPr lang="en-US" sz="1800" smtClean="0"/>
              <a:t> GeV </a:t>
            </a:r>
            <a:r>
              <a:rPr lang="en-US" sz="1800" i="1" smtClean="0"/>
              <a:t>&lt; E &lt; 50</a:t>
            </a:r>
            <a:r>
              <a:rPr lang="en-US" sz="1800" smtClean="0"/>
              <a:t> GeV</a:t>
            </a:r>
          </a:p>
          <a:p>
            <a:pPr eaLnBrk="1" hangingPunct="1"/>
            <a:r>
              <a:rPr lang="en-US" sz="1800" smtClean="0"/>
              <a:t>Correlation measurements are performed using </a:t>
            </a:r>
            <a:r>
              <a:rPr lang="en-US" sz="1800" smtClean="0">
                <a:latin typeface="Symbol" pitchFamily="18" charset="2"/>
              </a:rPr>
              <a:t>p</a:t>
            </a:r>
            <a:r>
              <a:rPr lang="en-US" sz="1800" baseline="30000" smtClean="0"/>
              <a:t>0</a:t>
            </a:r>
            <a:r>
              <a:rPr lang="en-US" sz="1800" smtClean="0"/>
              <a:t>s, clusters</a:t>
            </a:r>
          </a:p>
          <a:p>
            <a:pPr eaLnBrk="1" hangingPunct="1"/>
            <a:r>
              <a:rPr lang="en-US" sz="1800" smtClean="0"/>
              <a:t>Use event mixing to identify pions: </a:t>
            </a:r>
          </a:p>
          <a:p>
            <a:pPr eaLnBrk="1" hangingPunct="1">
              <a:buFontTx/>
              <a:buNone/>
            </a:pPr>
            <a:r>
              <a:rPr lang="en-US" sz="1800" smtClean="0">
                <a:sym typeface="Wingdings" pitchFamily="2" charset="2"/>
              </a:rPr>
              <a:t>         foreground  photons from same event</a:t>
            </a:r>
          </a:p>
          <a:p>
            <a:pPr eaLnBrk="1" hangingPunct="1">
              <a:buFontTx/>
              <a:buNone/>
            </a:pPr>
            <a:r>
              <a:rPr lang="en-US" sz="1800" smtClean="0">
                <a:sym typeface="Wingdings" pitchFamily="2" charset="2"/>
              </a:rPr>
              <a:t>         background  photons from different events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600" i="1" smtClean="0">
              <a:sym typeface="Wingdings" pitchFamily="2" charset="2"/>
            </a:endParaRPr>
          </a:p>
          <a:p>
            <a:pPr eaLnBrk="1" hangingPunct="1"/>
            <a:endParaRPr lang="en-US" sz="1600" smtClean="0"/>
          </a:p>
          <a:p>
            <a:pPr lvl="1" eaLnBrk="1" hangingPunct="1">
              <a:buFont typeface="Wingdings" pitchFamily="2" charset="2"/>
              <a:buNone/>
            </a:pPr>
            <a:endParaRPr lang="en-US" sz="1600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8100"/>
            <a:ext cx="7467600" cy="914400"/>
          </a:xfrm>
        </p:spPr>
        <p:txBody>
          <a:bodyPr/>
          <a:lstStyle/>
          <a:p>
            <a:pPr eaLnBrk="1" hangingPunct="1"/>
            <a:r>
              <a:rPr lang="en-US" smtClean="0"/>
              <a:t>MPC Pion/Cluster Identification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 l="67416" t="5785" b="48584"/>
          <a:stretch>
            <a:fillRect/>
          </a:stretch>
        </p:blipFill>
        <p:spPr bwMode="auto">
          <a:xfrm>
            <a:off x="2514600" y="4114800"/>
            <a:ext cx="43434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99573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</a:t>
            </a:r>
            <a:endParaRPr lang="en-US" sz="1800" baseline="-25000"/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7658100" y="1508125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South MPC</a:t>
            </a:r>
          </a:p>
        </p:txBody>
      </p:sp>
      <p:sp>
        <p:nvSpPr>
          <p:cNvPr id="35849" name="Rectangle 11"/>
          <p:cNvSpPr>
            <a:spLocks noChangeArrowheads="1"/>
          </p:cNvSpPr>
          <p:nvPr/>
        </p:nvSpPr>
        <p:spPr bwMode="auto">
          <a:xfrm>
            <a:off x="3962400" y="6172200"/>
            <a:ext cx="1295400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3962400" y="61102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</a:t>
            </a:r>
            <a:r>
              <a:rPr lang="en-US" sz="1800" baseline="-25000"/>
              <a:t>inv</a:t>
            </a:r>
            <a:r>
              <a:rPr lang="en-US" sz="1800"/>
              <a:t> (GeV/c</a:t>
            </a:r>
            <a:r>
              <a:rPr lang="en-US" sz="1800" baseline="30000"/>
              <a:t>2</a:t>
            </a:r>
            <a:r>
              <a:rPr lang="en-US" sz="1800"/>
              <a:t>)</a:t>
            </a:r>
            <a:endParaRPr lang="en-US" sz="1800" baseline="-25000"/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4800600" y="4114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33CC"/>
                </a:solidFill>
              </a:rPr>
              <a:t>12 &lt; E &lt; 15</a:t>
            </a:r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3505200" y="4114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Foreground</a:t>
            </a:r>
          </a:p>
        </p:txBody>
      </p:sp>
      <p:sp>
        <p:nvSpPr>
          <p:cNvPr id="35853" name="Text Box 16"/>
          <p:cNvSpPr txBox="1">
            <a:spLocks noChangeArrowheads="1"/>
          </p:cNvSpPr>
          <p:nvPr/>
        </p:nvSpPr>
        <p:spPr bwMode="auto">
          <a:xfrm>
            <a:off x="4343400" y="47386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Background</a:t>
            </a:r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3505200" y="54244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</a:rPr>
              <a:t>Yield</a:t>
            </a:r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 flipH="1">
            <a:off x="3276600" y="4495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9"/>
          <p:cNvSpPr>
            <a:spLocks noChangeShapeType="1"/>
          </p:cNvSpPr>
          <p:nvPr/>
        </p:nvSpPr>
        <p:spPr bwMode="auto">
          <a:xfrm flipH="1">
            <a:off x="4419600" y="5105400"/>
            <a:ext cx="457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20"/>
          <p:cNvSpPr>
            <a:spLocks noChangeShapeType="1"/>
          </p:cNvSpPr>
          <p:nvPr/>
        </p:nvSpPr>
        <p:spPr bwMode="auto">
          <a:xfrm flipH="1">
            <a:off x="3352800" y="5638800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E136292C-05D8-4490-9092-5306C85A9FB7}" type="slidenum">
              <a:rPr lang="en-US" altLang="zh-CN" smtClean="0">
                <a:ea typeface="SimSun" pitchFamily="2" charset="-122"/>
              </a:rPr>
              <a:pPr/>
              <a:t>42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I</a:t>
            </a:r>
            <a:r>
              <a:rPr lang="en-US" i="1" baseline="-25000" smtClean="0"/>
              <a:t>dA</a:t>
            </a:r>
            <a:r>
              <a:rPr lang="en-US" smtClean="0"/>
              <a:t> vs </a:t>
            </a:r>
            <a:r>
              <a:rPr lang="en-US" i="1" smtClean="0"/>
              <a:t>p</a:t>
            </a:r>
            <a:r>
              <a:rPr lang="en-US" i="1" baseline="-25000" smtClean="0"/>
              <a:t>T</a:t>
            </a:r>
            <a:r>
              <a:rPr lang="en-US" i="1" baseline="30000" smtClean="0"/>
              <a:t>a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29527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650" y="2500313"/>
            <a:ext cx="29527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514600"/>
            <a:ext cx="29527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1143000" y="182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876300" y="20335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&lt;p</a:t>
            </a:r>
            <a:r>
              <a:rPr lang="en-US" sz="1800" i="1" baseline="-25000"/>
              <a:t>T</a:t>
            </a:r>
            <a:r>
              <a:rPr lang="en-US" sz="1800" i="1" baseline="30000"/>
              <a:t>a</a:t>
            </a:r>
            <a:r>
              <a:rPr lang="en-US" sz="1800" i="1"/>
              <a:t>&gt;=0.55 GeV/c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3505200" y="2033588"/>
            <a:ext cx="255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&lt;p</a:t>
            </a:r>
            <a:r>
              <a:rPr lang="en-US" sz="1800" i="1" baseline="-25000"/>
              <a:t>T</a:t>
            </a:r>
            <a:r>
              <a:rPr lang="en-US" sz="1800" i="1" baseline="30000"/>
              <a:t>a</a:t>
            </a:r>
            <a:r>
              <a:rPr lang="en-US" sz="1800" i="1"/>
              <a:t>&gt;=0.77 GeV/c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6248400" y="19954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&lt;p</a:t>
            </a:r>
            <a:r>
              <a:rPr lang="en-US" sz="1800" i="1" baseline="-25000"/>
              <a:t>T</a:t>
            </a:r>
            <a:r>
              <a:rPr lang="en-US" sz="1800" i="1" baseline="30000"/>
              <a:t>a</a:t>
            </a:r>
            <a:r>
              <a:rPr lang="en-US" sz="1800" i="1"/>
              <a:t>&gt;=1.00 GeV/c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C6A5DD93-5FBC-4C17-9FBF-ECA56A3A7B1E}" type="slidenum">
              <a:rPr lang="en-US" altLang="zh-CN" smtClean="0">
                <a:ea typeface="SimSun" pitchFamily="2" charset="-122"/>
              </a:rPr>
              <a:pPr/>
              <a:t>43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I</a:t>
            </a:r>
            <a:r>
              <a:rPr lang="en-US" i="1" baseline="-25000" smtClean="0"/>
              <a:t>dA</a:t>
            </a:r>
            <a:r>
              <a:rPr lang="en-US" smtClean="0"/>
              <a:t> with 3 Trigger Particle Bins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229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4300"/>
            <a:ext cx="8991600" cy="914400"/>
          </a:xfrm>
        </p:spPr>
        <p:txBody>
          <a:bodyPr/>
          <a:lstStyle/>
          <a:p>
            <a:pPr eaLnBrk="1" hangingPunct="1"/>
            <a:r>
              <a:rPr lang="en-US" smtClean="0"/>
              <a:t>h</a:t>
            </a:r>
            <a:r>
              <a:rPr lang="en-US" baseline="30000" smtClean="0"/>
              <a:t>+/-</a:t>
            </a:r>
            <a:r>
              <a:rPr lang="en-US" smtClean="0"/>
              <a:t> (trigger,central)/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 </a:t>
            </a:r>
            <a:r>
              <a:rPr lang="en-US" smtClean="0"/>
              <a:t>(associate,forward)</a:t>
            </a:r>
            <a:endParaRPr lang="en-US" baseline="30000" smtClean="0"/>
          </a:p>
        </p:txBody>
      </p:sp>
      <p:pic>
        <p:nvPicPr>
          <p:cNvPr id="26627" name="Picture 13"/>
          <p:cNvPicPr>
            <a:picLocks noChangeAspect="1" noChangeArrowheads="1"/>
          </p:cNvPicPr>
          <p:nvPr/>
        </p:nvPicPr>
        <p:blipFill>
          <a:blip r:embed="rId2" cstate="print"/>
          <a:srcRect t="4068" b="49837"/>
          <a:stretch>
            <a:fillRect/>
          </a:stretch>
        </p:blipFill>
        <p:spPr bwMode="auto">
          <a:xfrm>
            <a:off x="2768600" y="1104900"/>
            <a:ext cx="62611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 cstate="print"/>
          <a:srcRect t="4068" b="49837"/>
          <a:stretch>
            <a:fillRect/>
          </a:stretch>
        </p:blipFill>
        <p:spPr bwMode="auto">
          <a:xfrm>
            <a:off x="2755900" y="2798763"/>
            <a:ext cx="62611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4"/>
          <p:cNvPicPr>
            <a:picLocks noChangeAspect="1" noChangeArrowheads="1"/>
          </p:cNvPicPr>
          <p:nvPr/>
        </p:nvPicPr>
        <p:blipFill>
          <a:blip r:embed="rId4" cstate="print"/>
          <a:srcRect t="4068" b="49837"/>
          <a:stretch>
            <a:fillRect/>
          </a:stretch>
        </p:blipFill>
        <p:spPr bwMode="auto">
          <a:xfrm>
            <a:off x="2755900" y="4473575"/>
            <a:ext cx="62611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5372100" y="60721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Df</a:t>
            </a:r>
          </a:p>
        </p:txBody>
      </p:sp>
      <p:sp>
        <p:nvSpPr>
          <p:cNvPr id="26631" name="Text Box 19"/>
          <p:cNvSpPr txBox="1">
            <a:spLocks noChangeArrowheads="1"/>
          </p:cNvSpPr>
          <p:nvPr/>
        </p:nvSpPr>
        <p:spPr bwMode="auto">
          <a:xfrm>
            <a:off x="838200" y="1584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pp</a:t>
            </a:r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auto">
          <a:xfrm rot="-5400000">
            <a:off x="638175" y="2962275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Correlation Function</a:t>
            </a:r>
          </a:p>
        </p:txBody>
      </p:sp>
      <p:sp>
        <p:nvSpPr>
          <p:cNvPr id="26633" name="Text Box 21"/>
          <p:cNvSpPr txBox="1">
            <a:spLocks noChangeArrowheads="1"/>
          </p:cNvSpPr>
          <p:nvPr/>
        </p:nvSpPr>
        <p:spPr bwMode="auto">
          <a:xfrm>
            <a:off x="685800" y="3200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0-20%</a:t>
            </a:r>
          </a:p>
        </p:txBody>
      </p:sp>
      <p:sp>
        <p:nvSpPr>
          <p:cNvPr id="26634" name="Text Box 23"/>
          <p:cNvSpPr txBox="1">
            <a:spLocks noChangeArrowheads="1"/>
          </p:cNvSpPr>
          <p:nvPr/>
        </p:nvSpPr>
        <p:spPr bwMode="auto">
          <a:xfrm>
            <a:off x="609600" y="47625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60-88%</a:t>
            </a:r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 flipV="1">
            <a:off x="811213" y="5753100"/>
            <a:ext cx="103187" cy="533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6" name="Line 9"/>
          <p:cNvSpPr>
            <a:spLocks noChangeShapeType="1"/>
          </p:cNvSpPr>
          <p:nvPr/>
        </p:nvSpPr>
        <p:spPr bwMode="auto">
          <a:xfrm>
            <a:off x="762000" y="6286500"/>
            <a:ext cx="1169988" cy="152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152400" y="6286500"/>
            <a:ext cx="19050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prstDash val="sysDot"/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465138" y="5372100"/>
            <a:ext cx="10588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0033CC"/>
                </a:solidFill>
                <a:ea typeface="Gulim" pitchFamily="34" charset="-127"/>
              </a:rPr>
              <a:t>h</a:t>
            </a:r>
            <a:r>
              <a:rPr lang="en-US" altLang="ko-KR" baseline="30000">
                <a:solidFill>
                  <a:srgbClr val="0033CC"/>
                </a:solidFill>
                <a:ea typeface="Gulim" pitchFamily="34" charset="-127"/>
              </a:rPr>
              <a:t>+/-</a:t>
            </a:r>
            <a:endParaRPr lang="el-GR" altLang="ko-KR" baseline="30000">
              <a:solidFill>
                <a:srgbClr val="0033CC"/>
              </a:solidFill>
            </a:endParaRPr>
          </a:p>
        </p:txBody>
      </p:sp>
      <p:sp>
        <p:nvSpPr>
          <p:cNvPr id="26639" name="Text Box 17"/>
          <p:cNvSpPr txBox="1">
            <a:spLocks noChangeArrowheads="1"/>
          </p:cNvSpPr>
          <p:nvPr/>
        </p:nvSpPr>
        <p:spPr bwMode="auto">
          <a:xfrm>
            <a:off x="1981200" y="5981700"/>
            <a:ext cx="10588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33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a</a:t>
            </a:r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0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sp>
        <p:nvSpPr>
          <p:cNvPr id="26640" name="Text Box 42"/>
          <p:cNvSpPr txBox="1">
            <a:spLocks noChangeArrowheads="1"/>
          </p:cNvSpPr>
          <p:nvPr/>
        </p:nvSpPr>
        <p:spPr bwMode="auto">
          <a:xfrm>
            <a:off x="2438400" y="696913"/>
            <a:ext cx="411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accent2"/>
                </a:solidFill>
              </a:rPr>
              <a:t>1.0 &lt; p</a:t>
            </a:r>
            <a:r>
              <a:rPr lang="en-US" sz="1800" i="1" baseline="-25000">
                <a:solidFill>
                  <a:schemeClr val="accent2"/>
                </a:solidFill>
              </a:rPr>
              <a:t>T</a:t>
            </a:r>
            <a:r>
              <a:rPr lang="en-US" sz="1800" i="1" baseline="30000">
                <a:solidFill>
                  <a:schemeClr val="accent2"/>
                </a:solidFill>
              </a:rPr>
              <a:t>t</a:t>
            </a:r>
            <a:r>
              <a:rPr lang="en-US" sz="1800" i="1">
                <a:solidFill>
                  <a:schemeClr val="accent2"/>
                </a:solidFill>
              </a:rPr>
              <a:t> &lt; 2.0</a:t>
            </a:r>
            <a:r>
              <a:rPr lang="en-US" sz="1800">
                <a:solidFill>
                  <a:schemeClr val="accent2"/>
                </a:solidFill>
              </a:rPr>
              <a:t> GeV/c  for all plots</a:t>
            </a:r>
          </a:p>
        </p:txBody>
      </p:sp>
      <p:sp>
        <p:nvSpPr>
          <p:cNvPr id="26641" name="Text Box 8"/>
          <p:cNvSpPr txBox="1">
            <a:spLocks noChangeArrowheads="1"/>
          </p:cNvSpPr>
          <p:nvPr/>
        </p:nvSpPr>
        <p:spPr bwMode="auto">
          <a:xfrm>
            <a:off x="2933700" y="1766888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&lt;p</a:t>
            </a:r>
            <a:r>
              <a:rPr lang="en-US" sz="1400" i="1" baseline="-25000"/>
              <a:t>T</a:t>
            </a:r>
            <a:r>
              <a:rPr lang="en-US" sz="1400" i="1" baseline="30000"/>
              <a:t>a</a:t>
            </a:r>
            <a:r>
              <a:rPr lang="en-US" sz="1400" i="1"/>
              <a:t>&gt;=0.55 GeV/c</a:t>
            </a:r>
          </a:p>
        </p:txBody>
      </p:sp>
      <p:sp>
        <p:nvSpPr>
          <p:cNvPr id="26642" name="Text Box 13"/>
          <p:cNvSpPr txBox="1">
            <a:spLocks noChangeArrowheads="1"/>
          </p:cNvSpPr>
          <p:nvPr/>
        </p:nvSpPr>
        <p:spPr bwMode="auto">
          <a:xfrm>
            <a:off x="5067300" y="1871663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&lt;p</a:t>
            </a:r>
            <a:r>
              <a:rPr lang="en-US" sz="1400" i="1" baseline="-25000"/>
              <a:t>T</a:t>
            </a:r>
            <a:r>
              <a:rPr lang="en-US" sz="1400" i="1" baseline="30000"/>
              <a:t>a</a:t>
            </a:r>
            <a:r>
              <a:rPr lang="en-US" sz="1400" i="1"/>
              <a:t>&gt;=0.77 GeV/c</a:t>
            </a:r>
          </a:p>
        </p:txBody>
      </p:sp>
      <p:sp>
        <p:nvSpPr>
          <p:cNvPr id="26643" name="Text Box 14"/>
          <p:cNvSpPr txBox="1">
            <a:spLocks noChangeArrowheads="1"/>
          </p:cNvSpPr>
          <p:nvPr/>
        </p:nvSpPr>
        <p:spPr bwMode="auto">
          <a:xfrm>
            <a:off x="7124700" y="19050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&lt;p</a:t>
            </a:r>
            <a:r>
              <a:rPr lang="en-US" sz="1400" i="1" baseline="-25000"/>
              <a:t>T</a:t>
            </a:r>
            <a:r>
              <a:rPr lang="en-US" sz="1400" i="1" baseline="30000"/>
              <a:t>a</a:t>
            </a:r>
            <a:r>
              <a:rPr lang="en-US" sz="1400" i="1"/>
              <a:t>&gt;=1.00 GeV/c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467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</a:t>
            </a:r>
            <a:r>
              <a:rPr lang="en-US" smtClean="0"/>
              <a:t> (trigger,central)/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 </a:t>
            </a:r>
            <a:r>
              <a:rPr lang="en-US" smtClean="0"/>
              <a:t>(associate,forward)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/>
          <a:srcRect t="4068" b="49837"/>
          <a:stretch>
            <a:fillRect/>
          </a:stretch>
        </p:blipFill>
        <p:spPr bwMode="auto">
          <a:xfrm>
            <a:off x="2767013" y="1144588"/>
            <a:ext cx="62611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print"/>
          <a:srcRect t="4068" b="49837"/>
          <a:stretch>
            <a:fillRect/>
          </a:stretch>
        </p:blipFill>
        <p:spPr bwMode="auto">
          <a:xfrm>
            <a:off x="2781300" y="2835275"/>
            <a:ext cx="62611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 cstate="print"/>
          <a:srcRect t="4068" b="49837"/>
          <a:stretch>
            <a:fillRect/>
          </a:stretch>
        </p:blipFill>
        <p:spPr bwMode="auto">
          <a:xfrm>
            <a:off x="2768600" y="4511675"/>
            <a:ext cx="62611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372100" y="61102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Df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933700" y="1819275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&lt;p</a:t>
            </a:r>
            <a:r>
              <a:rPr lang="en-US" sz="1400" i="1" baseline="-25000"/>
              <a:t>T</a:t>
            </a:r>
            <a:r>
              <a:rPr lang="en-US" sz="1400" i="1" baseline="30000"/>
              <a:t>a</a:t>
            </a:r>
            <a:r>
              <a:rPr lang="en-US" sz="1400" i="1"/>
              <a:t>&gt;=0.55 GeV/c</a:t>
            </a: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838200" y="1584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pp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685800" y="3200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0-20%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09600" y="4876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60-88%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5067300" y="192405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&lt;p</a:t>
            </a:r>
            <a:r>
              <a:rPr lang="en-US" sz="1400" i="1" baseline="-25000"/>
              <a:t>T</a:t>
            </a:r>
            <a:r>
              <a:rPr lang="en-US" sz="1400" i="1" baseline="30000"/>
              <a:t>a</a:t>
            </a:r>
            <a:r>
              <a:rPr lang="en-US" sz="1400" i="1"/>
              <a:t>&gt;=0.77 GeV/c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7124700" y="2106613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&lt;p</a:t>
            </a:r>
            <a:r>
              <a:rPr lang="en-US" sz="1400" i="1" baseline="-25000"/>
              <a:t>T</a:t>
            </a:r>
            <a:r>
              <a:rPr lang="en-US" sz="1400" i="1" baseline="30000"/>
              <a:t>a</a:t>
            </a:r>
            <a:r>
              <a:rPr lang="en-US" sz="1400" i="1"/>
              <a:t>&gt;=1.00 GeV/c</a:t>
            </a:r>
          </a:p>
        </p:txBody>
      </p:sp>
      <p:sp>
        <p:nvSpPr>
          <p:cNvPr id="39949" name="Text Box 20"/>
          <p:cNvSpPr txBox="1">
            <a:spLocks noChangeArrowheads="1"/>
          </p:cNvSpPr>
          <p:nvPr/>
        </p:nvSpPr>
        <p:spPr bwMode="auto">
          <a:xfrm>
            <a:off x="2667000" y="685800"/>
            <a:ext cx="590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accent2"/>
                </a:solidFill>
              </a:rPr>
              <a:t>2.0 &lt; p</a:t>
            </a:r>
            <a:r>
              <a:rPr lang="en-US" sz="1800" i="1" baseline="-25000">
                <a:solidFill>
                  <a:schemeClr val="accent2"/>
                </a:solidFill>
              </a:rPr>
              <a:t>T</a:t>
            </a:r>
            <a:r>
              <a:rPr lang="en-US" sz="1800" i="1" baseline="30000">
                <a:solidFill>
                  <a:schemeClr val="accent2"/>
                </a:solidFill>
              </a:rPr>
              <a:t>t</a:t>
            </a:r>
            <a:r>
              <a:rPr lang="en-US" sz="1800" i="1">
                <a:solidFill>
                  <a:schemeClr val="accent2"/>
                </a:solidFill>
              </a:rPr>
              <a:t> &lt; 3.0</a:t>
            </a:r>
            <a:r>
              <a:rPr lang="en-US" sz="1800">
                <a:solidFill>
                  <a:schemeClr val="accent2"/>
                </a:solidFill>
              </a:rPr>
              <a:t> GeV/c  for all plots</a:t>
            </a:r>
          </a:p>
        </p:txBody>
      </p:sp>
      <p:sp>
        <p:nvSpPr>
          <p:cNvPr id="39950" name="Line 8"/>
          <p:cNvSpPr>
            <a:spLocks noChangeShapeType="1"/>
          </p:cNvSpPr>
          <p:nvPr/>
        </p:nvSpPr>
        <p:spPr bwMode="auto">
          <a:xfrm flipV="1">
            <a:off x="765175" y="5753100"/>
            <a:ext cx="103188" cy="533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51" name="Line 9"/>
          <p:cNvSpPr>
            <a:spLocks noChangeShapeType="1"/>
          </p:cNvSpPr>
          <p:nvPr/>
        </p:nvSpPr>
        <p:spPr bwMode="auto">
          <a:xfrm>
            <a:off x="765175" y="6286500"/>
            <a:ext cx="1169988" cy="152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52" name="Line 14"/>
          <p:cNvSpPr>
            <a:spLocks noChangeShapeType="1"/>
          </p:cNvSpPr>
          <p:nvPr/>
        </p:nvSpPr>
        <p:spPr bwMode="auto">
          <a:xfrm>
            <a:off x="152400" y="6286500"/>
            <a:ext cx="19050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prstDash val="sysDot"/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419100" y="5372100"/>
            <a:ext cx="10588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0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935163" y="5981700"/>
            <a:ext cx="10588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33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a</a:t>
            </a:r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0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 rot="-5400000">
            <a:off x="638175" y="2962275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Correlation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806F9D46-034E-425A-8968-28BF7CF94E4D}" type="slidenum">
              <a:rPr lang="en-US" altLang="zh-CN" smtClean="0">
                <a:ea typeface="SimSun" pitchFamily="2" charset="-122"/>
              </a:rPr>
              <a:pPr/>
              <a:t>46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</a:t>
            </a:r>
            <a:r>
              <a:rPr lang="en-US" smtClean="0"/>
              <a:t> (trigger,central)/</a:t>
            </a:r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 </a:t>
            </a:r>
            <a:r>
              <a:rPr lang="en-US" smtClean="0"/>
              <a:t>(associate,forward)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181600" y="5943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Df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838200" y="1584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pp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 rot="-5400000">
            <a:off x="350044" y="3093244"/>
            <a:ext cx="396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Correlation Function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685800" y="3200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0-20%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609600" y="4876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60-88%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152400" y="744538"/>
            <a:ext cx="2362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accent2"/>
                </a:solidFill>
              </a:rPr>
              <a:t>3.0 &lt; p</a:t>
            </a:r>
            <a:r>
              <a:rPr lang="en-US" sz="1800" i="1" baseline="-25000">
                <a:solidFill>
                  <a:schemeClr val="accent2"/>
                </a:solidFill>
              </a:rPr>
              <a:t>T</a:t>
            </a:r>
            <a:r>
              <a:rPr lang="en-US" sz="1800" i="1" baseline="30000">
                <a:solidFill>
                  <a:schemeClr val="accent2"/>
                </a:solidFill>
              </a:rPr>
              <a:t>t</a:t>
            </a:r>
            <a:r>
              <a:rPr lang="en-US" sz="1800" i="1">
                <a:solidFill>
                  <a:schemeClr val="accent2"/>
                </a:solidFill>
              </a:rPr>
              <a:t> &lt; 5.0</a:t>
            </a:r>
            <a:r>
              <a:rPr lang="en-US" sz="1800">
                <a:solidFill>
                  <a:schemeClr val="accent2"/>
                </a:solidFill>
              </a:rPr>
              <a:t> GeV/c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for all plots</a:t>
            </a:r>
          </a:p>
        </p:txBody>
      </p:sp>
      <p:sp>
        <p:nvSpPr>
          <p:cNvPr id="40973" name="Line 8"/>
          <p:cNvSpPr>
            <a:spLocks noChangeShapeType="1"/>
          </p:cNvSpPr>
          <p:nvPr/>
        </p:nvSpPr>
        <p:spPr bwMode="auto">
          <a:xfrm flipV="1">
            <a:off x="811213" y="5867400"/>
            <a:ext cx="103187" cy="533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4" name="Line 9"/>
          <p:cNvSpPr>
            <a:spLocks noChangeShapeType="1"/>
          </p:cNvSpPr>
          <p:nvPr/>
        </p:nvSpPr>
        <p:spPr bwMode="auto">
          <a:xfrm>
            <a:off x="811213" y="6400800"/>
            <a:ext cx="1169987" cy="152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>
            <a:off x="152400" y="6400800"/>
            <a:ext cx="19050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prstDash val="sysDot"/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465138" y="5486400"/>
            <a:ext cx="10588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0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981200" y="6096000"/>
            <a:ext cx="10588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33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a</a:t>
            </a:r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0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pic>
        <p:nvPicPr>
          <p:cNvPr id="40978" name="Picture 20"/>
          <p:cNvPicPr>
            <a:picLocks noChangeAspect="1" noChangeArrowheads="1"/>
          </p:cNvPicPr>
          <p:nvPr/>
        </p:nvPicPr>
        <p:blipFill>
          <a:blip r:embed="rId2" cstate="print"/>
          <a:srcRect t="52888" b="4068"/>
          <a:stretch>
            <a:fillRect/>
          </a:stretch>
        </p:blipFill>
        <p:spPr bwMode="auto">
          <a:xfrm>
            <a:off x="2578100" y="990600"/>
            <a:ext cx="61880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9" name="Picture 21"/>
          <p:cNvPicPr>
            <a:picLocks noChangeAspect="1" noChangeArrowheads="1"/>
          </p:cNvPicPr>
          <p:nvPr/>
        </p:nvPicPr>
        <p:blipFill>
          <a:blip r:embed="rId3" cstate="print"/>
          <a:srcRect t="52888" b="4068"/>
          <a:stretch>
            <a:fillRect/>
          </a:stretch>
        </p:blipFill>
        <p:spPr bwMode="auto">
          <a:xfrm>
            <a:off x="2590800" y="2709863"/>
            <a:ext cx="6172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0" name="Picture 22"/>
          <p:cNvPicPr>
            <a:picLocks noChangeAspect="1" noChangeArrowheads="1"/>
          </p:cNvPicPr>
          <p:nvPr/>
        </p:nvPicPr>
        <p:blipFill>
          <a:blip r:embed="rId4" cstate="print"/>
          <a:srcRect t="52888" b="4068"/>
          <a:stretch>
            <a:fillRect/>
          </a:stretch>
        </p:blipFill>
        <p:spPr bwMode="auto">
          <a:xfrm>
            <a:off x="2590800" y="4408488"/>
            <a:ext cx="61976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667000" y="2095500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&lt;</a:t>
            </a:r>
            <a:r>
              <a:rPr lang="en-US" sz="1400" i="1" dirty="0" err="1"/>
              <a:t>p</a:t>
            </a:r>
            <a:r>
              <a:rPr lang="en-US" sz="1400" i="1" baseline="-25000" dirty="0" err="1"/>
              <a:t>T</a:t>
            </a:r>
            <a:r>
              <a:rPr lang="en-US" sz="1400" i="1" baseline="30000" dirty="0" err="1"/>
              <a:t>a</a:t>
            </a:r>
            <a:r>
              <a:rPr lang="en-US" sz="1400" i="1" dirty="0"/>
              <a:t>&gt;=0.55 </a:t>
            </a:r>
            <a:r>
              <a:rPr lang="en-US" sz="1400" i="1" dirty="0" err="1"/>
              <a:t>GeV</a:t>
            </a:r>
            <a:r>
              <a:rPr lang="en-US" sz="1400" i="1" dirty="0"/>
              <a:t>/c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4800600" y="2109788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&lt;</a:t>
            </a:r>
            <a:r>
              <a:rPr lang="en-US" sz="1400" i="1" dirty="0" err="1"/>
              <a:t>p</a:t>
            </a:r>
            <a:r>
              <a:rPr lang="en-US" sz="1400" i="1" baseline="-25000" dirty="0" err="1"/>
              <a:t>T</a:t>
            </a:r>
            <a:r>
              <a:rPr lang="en-US" sz="1400" i="1" baseline="30000" dirty="0" err="1"/>
              <a:t>a</a:t>
            </a:r>
            <a:r>
              <a:rPr lang="en-US" sz="1400" i="1" dirty="0"/>
              <a:t>&gt;=0.77 </a:t>
            </a:r>
            <a:r>
              <a:rPr lang="en-US" sz="1400" i="1" dirty="0" err="1"/>
              <a:t>GeV</a:t>
            </a:r>
            <a:r>
              <a:rPr lang="en-US" sz="1400" i="1" dirty="0"/>
              <a:t>/c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6858000" y="2109788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&lt;</a:t>
            </a:r>
            <a:r>
              <a:rPr lang="en-US" sz="1400" i="1" dirty="0" err="1"/>
              <a:t>p</a:t>
            </a:r>
            <a:r>
              <a:rPr lang="en-US" sz="1400" i="1" baseline="-25000" dirty="0" err="1"/>
              <a:t>T</a:t>
            </a:r>
            <a:r>
              <a:rPr lang="en-US" sz="1400" i="1" baseline="30000" dirty="0" err="1"/>
              <a:t>a</a:t>
            </a:r>
            <a:r>
              <a:rPr lang="en-US" sz="1400" i="1" dirty="0"/>
              <a:t>&gt;=1.00 </a:t>
            </a:r>
            <a:r>
              <a:rPr lang="en-US" sz="1400" i="1" dirty="0" err="1"/>
              <a:t>GeV</a:t>
            </a:r>
            <a:r>
              <a:rPr lang="en-US" sz="1400" i="1" dirty="0"/>
              <a:t>/c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90500"/>
            <a:ext cx="89154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p</a:t>
            </a:r>
            <a:r>
              <a:rPr lang="en-US" baseline="30000" smtClean="0"/>
              <a:t>0</a:t>
            </a:r>
            <a:r>
              <a:rPr lang="en-US" smtClean="0"/>
              <a:t> (trigger,central)/cluster (associate,forward)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 t="4068" b="49837"/>
          <a:stretch>
            <a:fillRect/>
          </a:stretch>
        </p:blipFill>
        <p:spPr bwMode="auto">
          <a:xfrm>
            <a:off x="2868613" y="1144588"/>
            <a:ext cx="62611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 t="4068" b="49837"/>
          <a:stretch>
            <a:fillRect/>
          </a:stretch>
        </p:blipFill>
        <p:spPr bwMode="auto">
          <a:xfrm>
            <a:off x="2882900" y="2835275"/>
            <a:ext cx="62611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 t="4068" b="49837"/>
          <a:stretch>
            <a:fillRect/>
          </a:stretch>
        </p:blipFill>
        <p:spPr bwMode="auto">
          <a:xfrm>
            <a:off x="2870200" y="4510088"/>
            <a:ext cx="62611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473700" y="61102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Df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838200" y="1584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pp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685800" y="3200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0-20%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609600" y="4876800"/>
            <a:ext cx="224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dAu 60-88%</a:t>
            </a:r>
          </a:p>
        </p:txBody>
      </p:sp>
      <p:sp>
        <p:nvSpPr>
          <p:cNvPr id="27658" name="Text Box 20"/>
          <p:cNvSpPr txBox="1">
            <a:spLocks noChangeArrowheads="1"/>
          </p:cNvSpPr>
          <p:nvPr/>
        </p:nvSpPr>
        <p:spPr bwMode="auto">
          <a:xfrm>
            <a:off x="2705100" y="696913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accent2"/>
                </a:solidFill>
              </a:rPr>
              <a:t>3.0 &lt; p</a:t>
            </a:r>
            <a:r>
              <a:rPr lang="en-US" sz="1800" i="1" baseline="-25000">
                <a:solidFill>
                  <a:schemeClr val="accent2"/>
                </a:solidFill>
              </a:rPr>
              <a:t>T</a:t>
            </a:r>
            <a:r>
              <a:rPr lang="en-US" sz="1800" i="1" baseline="30000">
                <a:solidFill>
                  <a:schemeClr val="accent2"/>
                </a:solidFill>
              </a:rPr>
              <a:t>t</a:t>
            </a:r>
            <a:r>
              <a:rPr lang="en-US" sz="1800" i="1">
                <a:solidFill>
                  <a:schemeClr val="accent2"/>
                </a:solidFill>
              </a:rPr>
              <a:t> &lt; 5.0</a:t>
            </a:r>
            <a:r>
              <a:rPr lang="en-US" sz="1800">
                <a:solidFill>
                  <a:schemeClr val="accent2"/>
                </a:solidFill>
              </a:rPr>
              <a:t> GeV/c for all plots</a:t>
            </a:r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 flipV="1">
            <a:off x="773113" y="5753100"/>
            <a:ext cx="103187" cy="533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773113" y="6286500"/>
            <a:ext cx="1169987" cy="1524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114300" y="6286500"/>
            <a:ext cx="1905000" cy="0"/>
          </a:xfrm>
          <a:prstGeom prst="line">
            <a:avLst/>
          </a:prstGeom>
          <a:noFill/>
          <a:ln w="38100" cap="rnd">
            <a:solidFill>
              <a:srgbClr val="000080"/>
            </a:solidFill>
            <a:prstDash val="sysDot"/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427038" y="5372100"/>
            <a:ext cx="10588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0033CC"/>
                </a:solidFill>
                <a:ea typeface="Gulim" pitchFamily="34" charset="-127"/>
              </a:rPr>
              <a:t>t</a:t>
            </a:r>
            <a:r>
              <a:rPr lang="en-US" altLang="ko-KR" i="1">
                <a:solidFill>
                  <a:srgbClr val="00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latin typeface="Symbol" pitchFamily="18" charset="2"/>
                <a:ea typeface="Gulim" pitchFamily="34" charset="-127"/>
              </a:rPr>
              <a:t>p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0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  <p:sp>
        <p:nvSpPr>
          <p:cNvPr id="27663" name="Text Box 17"/>
          <p:cNvSpPr txBox="1">
            <a:spLocks noChangeArrowheads="1"/>
          </p:cNvSpPr>
          <p:nvPr/>
        </p:nvSpPr>
        <p:spPr bwMode="auto">
          <a:xfrm>
            <a:off x="1943100" y="5981700"/>
            <a:ext cx="152400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p</a:t>
            </a:r>
            <a:r>
              <a:rPr lang="en-US" altLang="ko-KR" i="1" baseline="-25000">
                <a:solidFill>
                  <a:srgbClr val="3333CC"/>
                </a:solidFill>
                <a:ea typeface="Gulim" pitchFamily="34" charset="-127"/>
              </a:rPr>
              <a:t>T</a:t>
            </a:r>
            <a:r>
              <a:rPr lang="en-US" altLang="ko-KR" i="1" baseline="30000">
                <a:solidFill>
                  <a:srgbClr val="3333CC"/>
                </a:solidFill>
                <a:ea typeface="Gulim" pitchFamily="34" charset="-127"/>
              </a:rPr>
              <a:t>a</a:t>
            </a:r>
            <a:r>
              <a:rPr lang="en-US" altLang="ko-KR" i="1">
                <a:solidFill>
                  <a:srgbClr val="3333CC"/>
                </a:solidFill>
                <a:ea typeface="Gulim" pitchFamily="34" charset="-127"/>
              </a:rPr>
              <a:t>, </a:t>
            </a:r>
            <a:r>
              <a:rPr lang="en-US" altLang="ko-KR">
                <a:solidFill>
                  <a:srgbClr val="3333CC"/>
                </a:solidFill>
                <a:ea typeface="Gulim" pitchFamily="34" charset="-127"/>
              </a:rPr>
              <a:t>cluster</a:t>
            </a:r>
            <a:endParaRPr lang="el-GR" altLang="ko-KR" i="1" baseline="3000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3D4DB515-0D33-4C23-845B-95621C149D21}" type="slidenum">
              <a:rPr lang="en-US" altLang="zh-CN" smtClean="0">
                <a:ea typeface="SimSun" pitchFamily="2" charset="-122"/>
              </a:rPr>
              <a:pPr/>
              <a:t>48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14300"/>
            <a:ext cx="7467600" cy="914400"/>
          </a:xfrm>
        </p:spPr>
        <p:txBody>
          <a:bodyPr/>
          <a:lstStyle/>
          <a:p>
            <a:pPr eaLnBrk="1" hangingPunct="1"/>
            <a:r>
              <a:rPr lang="en-US" sz="4400" smtClean="0"/>
              <a:t>Clusters vs </a:t>
            </a:r>
            <a:r>
              <a:rPr lang="en-US" sz="4400" smtClean="0">
                <a:latin typeface="Symbol" pitchFamily="18" charset="2"/>
              </a:rPr>
              <a:t>p</a:t>
            </a:r>
            <a:r>
              <a:rPr lang="en-US" sz="4400" baseline="30000" smtClean="0"/>
              <a:t>0</a:t>
            </a:r>
            <a:r>
              <a:rPr lang="en-US" sz="4400" smtClean="0"/>
              <a:t>s</a:t>
            </a:r>
            <a:endParaRPr lang="en-US" sz="4400" baseline="-250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2573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/>
              <a:t>MPC crystals are ~ 2.2 cm, and the detector sits </a:t>
            </a:r>
            <a:r>
              <a:rPr lang="en-US" sz="1800" smtClean="0">
                <a:latin typeface="Symbol" pitchFamily="18" charset="2"/>
              </a:rPr>
              <a:t>D</a:t>
            </a:r>
            <a:r>
              <a:rPr lang="en-US" sz="1800" smtClean="0"/>
              <a:t>z=220 cm from z = 0</a:t>
            </a:r>
          </a:p>
          <a:p>
            <a:pPr eaLnBrk="1" hangingPunct="1"/>
            <a:r>
              <a:rPr lang="en-US" sz="1800" smtClean="0"/>
              <a:t>From previous page, </a:t>
            </a:r>
            <a:r>
              <a:rPr lang="en-US" sz="1800" smtClean="0">
                <a:latin typeface="Symbol" pitchFamily="18" charset="2"/>
              </a:rPr>
              <a:t>D</a:t>
            </a:r>
            <a:r>
              <a:rPr lang="en-US" sz="1800" smtClean="0"/>
              <a:t>r min for two photons is 3.5 cm</a:t>
            </a:r>
          </a:p>
          <a:p>
            <a:pPr eaLnBrk="1" hangingPunct="1"/>
            <a:r>
              <a:rPr lang="en-US" sz="1800" smtClean="0"/>
              <a:t>What is max pion energy we can detect?</a:t>
            </a:r>
          </a:p>
          <a:p>
            <a:pPr lvl="1" eaLnBrk="1" hangingPunct="1"/>
            <a:r>
              <a:rPr lang="en-US" sz="1800" b="1" smtClean="0"/>
              <a:t>For </a:t>
            </a:r>
            <a:r>
              <a:rPr lang="en-US" sz="1800" b="1" smtClean="0">
                <a:latin typeface="Symbol" pitchFamily="18" charset="2"/>
              </a:rPr>
              <a:t>a</a:t>
            </a:r>
            <a:r>
              <a:rPr lang="en-US" sz="1800" b="1" smtClean="0"/>
              <a:t>=0</a:t>
            </a:r>
            <a:r>
              <a:rPr lang="en-US" sz="1800" smtClean="0"/>
              <a:t>, E</a:t>
            </a:r>
            <a:r>
              <a:rPr lang="en-US" sz="1800" baseline="-25000" smtClean="0">
                <a:latin typeface="Symbol" pitchFamily="18" charset="2"/>
              </a:rPr>
              <a:t>g1,</a:t>
            </a:r>
            <a:r>
              <a:rPr lang="en-US" sz="1800" baseline="-25000" smtClean="0"/>
              <a:t>max</a:t>
            </a:r>
            <a:r>
              <a:rPr lang="en-US" sz="1800" smtClean="0"/>
              <a:t> = E</a:t>
            </a:r>
            <a:r>
              <a:rPr lang="en-US" sz="1800" baseline="-25000" smtClean="0">
                <a:latin typeface="Symbol" pitchFamily="18" charset="2"/>
              </a:rPr>
              <a:t>g2,</a:t>
            </a:r>
            <a:r>
              <a:rPr lang="en-US" sz="1800" baseline="-25000" smtClean="0"/>
              <a:t>max</a:t>
            </a:r>
          </a:p>
          <a:p>
            <a:pPr lvl="1" eaLnBrk="1" hangingPunct="1"/>
            <a:r>
              <a:rPr lang="en-US" sz="1800" smtClean="0"/>
              <a:t>E</a:t>
            </a:r>
            <a:r>
              <a:rPr lang="en-US" sz="1800" baseline="-25000" smtClean="0">
                <a:latin typeface="Symbol" pitchFamily="18" charset="2"/>
              </a:rPr>
              <a:t>g,</a:t>
            </a:r>
            <a:r>
              <a:rPr lang="en-US" sz="1800" baseline="-25000" smtClean="0"/>
              <a:t>max</a:t>
            </a:r>
            <a:r>
              <a:rPr lang="en-US" sz="1800" smtClean="0"/>
              <a:t> = p</a:t>
            </a:r>
            <a:r>
              <a:rPr lang="en-US" sz="1800" baseline="-25000" smtClean="0"/>
              <a:t>T,</a:t>
            </a:r>
            <a:r>
              <a:rPr lang="en-US" sz="1800" baseline="-25000" smtClean="0">
                <a:latin typeface="Symbol" pitchFamily="18" charset="2"/>
              </a:rPr>
              <a:t>g</a:t>
            </a:r>
            <a:r>
              <a:rPr lang="en-US" sz="1800" smtClean="0">
                <a:latin typeface="Symbol" pitchFamily="18" charset="2"/>
              </a:rPr>
              <a:t>/</a:t>
            </a:r>
            <a:r>
              <a:rPr lang="en-US" sz="1800" smtClean="0"/>
              <a:t> sin(</a:t>
            </a:r>
            <a:r>
              <a:rPr lang="en-US" sz="1800" smtClean="0">
                <a:latin typeface="Symbol" pitchFamily="18" charset="2"/>
              </a:rPr>
              <a:t>Dj/2</a:t>
            </a:r>
            <a:r>
              <a:rPr lang="en-US" sz="1800" smtClean="0"/>
              <a:t>) = m</a:t>
            </a:r>
            <a:r>
              <a:rPr lang="en-US" sz="1800" baseline="-25000" smtClean="0">
                <a:latin typeface="Symbol" pitchFamily="18" charset="2"/>
              </a:rPr>
              <a:t>p</a:t>
            </a:r>
            <a:r>
              <a:rPr lang="en-US" sz="1800" smtClean="0">
                <a:latin typeface="Symbol" pitchFamily="18" charset="2"/>
              </a:rPr>
              <a:t>D</a:t>
            </a:r>
            <a:r>
              <a:rPr lang="en-US" sz="1800" smtClean="0"/>
              <a:t>z/</a:t>
            </a:r>
            <a:r>
              <a:rPr lang="en-US" sz="1800" smtClean="0">
                <a:latin typeface="Symbol" pitchFamily="18" charset="2"/>
              </a:rPr>
              <a:t>D</a:t>
            </a:r>
            <a:r>
              <a:rPr lang="en-US" sz="1800" smtClean="0"/>
              <a:t>r</a:t>
            </a:r>
            <a:r>
              <a:rPr lang="en-US" sz="1800" baseline="-25000" smtClean="0"/>
              <a:t>min</a:t>
            </a:r>
            <a:endParaRPr lang="en-US" sz="1800" smtClean="0"/>
          </a:p>
          <a:p>
            <a:pPr lvl="1" eaLnBrk="1" hangingPunct="1"/>
            <a:r>
              <a:rPr lang="en-US" sz="1800" smtClean="0"/>
              <a:t>E</a:t>
            </a:r>
            <a:r>
              <a:rPr lang="en-US" sz="1800" baseline="-25000" smtClean="0">
                <a:latin typeface="Symbol" pitchFamily="18" charset="2"/>
              </a:rPr>
              <a:t>p,</a:t>
            </a:r>
            <a:r>
              <a:rPr lang="en-US" sz="1800" baseline="-25000" smtClean="0"/>
              <a:t>max</a:t>
            </a:r>
            <a:r>
              <a:rPr lang="en-US" sz="1800" smtClean="0"/>
              <a:t> = 2m</a:t>
            </a:r>
            <a:r>
              <a:rPr lang="en-US" sz="1800" baseline="-25000" smtClean="0">
                <a:latin typeface="Symbol" pitchFamily="18" charset="2"/>
              </a:rPr>
              <a:t>p</a:t>
            </a:r>
            <a:r>
              <a:rPr lang="en-US" sz="1800" smtClean="0">
                <a:latin typeface="Symbol" pitchFamily="18" charset="2"/>
              </a:rPr>
              <a:t>D</a:t>
            </a:r>
            <a:r>
              <a:rPr lang="en-US" sz="1800" smtClean="0"/>
              <a:t>z/</a:t>
            </a:r>
            <a:r>
              <a:rPr lang="en-US" sz="1800" smtClean="0">
                <a:latin typeface="Symbol" pitchFamily="18" charset="2"/>
              </a:rPr>
              <a:t>D</a:t>
            </a:r>
            <a:r>
              <a:rPr lang="en-US" sz="1800" smtClean="0"/>
              <a:t>r</a:t>
            </a:r>
            <a:r>
              <a:rPr lang="en-US" sz="1800" baseline="-25000" smtClean="0"/>
              <a:t>min </a:t>
            </a:r>
            <a:r>
              <a:rPr lang="en-US" sz="1800" smtClean="0"/>
              <a:t>= 17 GeV</a:t>
            </a:r>
          </a:p>
          <a:p>
            <a:pPr lvl="1" eaLnBrk="1" hangingPunct="1"/>
            <a:endParaRPr lang="en-US" sz="1800" smtClean="0"/>
          </a:p>
          <a:p>
            <a:pPr eaLnBrk="1" hangingPunct="1"/>
            <a:r>
              <a:rPr lang="en-US" sz="1800" smtClean="0"/>
              <a:t>Able to identify pions up to 17 GeV for </a:t>
            </a:r>
            <a:r>
              <a:rPr lang="en-US" sz="1800" smtClean="0">
                <a:latin typeface="Symbol" pitchFamily="18" charset="2"/>
              </a:rPr>
              <a:t>a</a:t>
            </a:r>
            <a:r>
              <a:rPr lang="en-US" sz="1800" smtClean="0"/>
              <a:t> = 0</a:t>
            </a:r>
          </a:p>
          <a:p>
            <a:pPr eaLnBrk="1" hangingPunct="1"/>
            <a:r>
              <a:rPr lang="en-US" sz="1800" smtClean="0"/>
              <a:t>Beyond this we need better cluster splitting</a:t>
            </a:r>
          </a:p>
          <a:p>
            <a:pPr lvl="1" eaLnBrk="1" hangingPunct="1"/>
            <a:r>
              <a:rPr lang="en-US" sz="1800" smtClean="0"/>
              <a:t>As of now, single clusters above this energy are likely to be </a:t>
            </a:r>
            <a:r>
              <a:rPr lang="en-US" sz="1800" smtClean="0">
                <a:latin typeface="Symbol" pitchFamily="18" charset="2"/>
              </a:rPr>
              <a:t>p</a:t>
            </a:r>
            <a:r>
              <a:rPr lang="en-US" sz="1800" baseline="30000" smtClean="0"/>
              <a:t>0</a:t>
            </a:r>
            <a:r>
              <a:rPr lang="en-US" sz="1800" smtClean="0"/>
              <a:t>s, direct </a:t>
            </a:r>
            <a:r>
              <a:rPr lang="en-US" sz="1800" smtClean="0">
                <a:latin typeface="Symbol" pitchFamily="18" charset="2"/>
              </a:rPr>
              <a:t>g</a:t>
            </a:r>
            <a:r>
              <a:rPr lang="en-US" sz="1800" smtClean="0"/>
              <a:t>s, or background </a:t>
            </a:r>
          </a:p>
          <a:p>
            <a:pPr eaLnBrk="1" hangingPunct="1"/>
            <a:r>
              <a:rPr lang="en-US" sz="1800" smtClean="0"/>
              <a:t>Use high energy clusters as well for correlations, R</a:t>
            </a:r>
            <a:r>
              <a:rPr lang="en-US" sz="1800" baseline="-25000" smtClean="0"/>
              <a:t>cp</a:t>
            </a:r>
            <a:r>
              <a:rPr lang="en-US" sz="1800" smtClean="0"/>
              <a:t>, R</a:t>
            </a:r>
            <a:r>
              <a:rPr lang="en-US" sz="1800" baseline="-25000" smtClean="0"/>
              <a:t>dA</a:t>
            </a:r>
          </a:p>
          <a:p>
            <a:pPr eaLnBrk="1" hangingPunct="1"/>
            <a:endParaRPr lang="en-US" sz="1800" smtClean="0"/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V="1">
            <a:off x="5943600" y="23622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 flipV="1">
            <a:off x="5867400" y="2819400"/>
            <a:ext cx="1981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 flipV="1">
            <a:off x="78486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7848600" y="24384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</a:t>
            </a:r>
            <a:r>
              <a:rPr lang="en-US" sz="1600" baseline="-25000"/>
              <a:t>T</a:t>
            </a:r>
            <a:r>
              <a:rPr lang="en-US" sz="1600" baseline="-25000">
                <a:latin typeface="Symbol" pitchFamily="18" charset="2"/>
              </a:rPr>
              <a:t>g</a:t>
            </a:r>
            <a:r>
              <a:rPr lang="en-US" sz="1600"/>
              <a:t> = m</a:t>
            </a:r>
            <a:r>
              <a:rPr lang="en-US" sz="1600" baseline="-25000">
                <a:latin typeface="Symbol" pitchFamily="18" charset="2"/>
              </a:rPr>
              <a:t>p</a:t>
            </a:r>
            <a:r>
              <a:rPr lang="en-US" sz="1600"/>
              <a:t>/2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6324600" y="2209800"/>
            <a:ext cx="1562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</a:t>
            </a:r>
            <a:r>
              <a:rPr lang="en-US" sz="1600" baseline="-25000">
                <a:latin typeface="Symbol" pitchFamily="18" charset="2"/>
              </a:rPr>
              <a:t>g</a:t>
            </a:r>
            <a:r>
              <a:rPr lang="en-US" sz="1600"/>
              <a:t> = E</a:t>
            </a:r>
            <a:r>
              <a:rPr lang="en-US" sz="1600" baseline="-25000">
                <a:latin typeface="Symbol" pitchFamily="18" charset="2"/>
              </a:rPr>
              <a:t>g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6438900" y="18780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ymbol" pitchFamily="18" charset="2"/>
              </a:rPr>
              <a:t>g</a:t>
            </a:r>
            <a:r>
              <a:rPr lang="en-US" sz="1800"/>
              <a:t> kinematics</a:t>
            </a:r>
            <a:r>
              <a:rPr lang="en-US" sz="1800">
                <a:latin typeface="Symbol" pitchFamily="18" charset="2"/>
              </a:rPr>
              <a:t>, p</a:t>
            </a:r>
            <a:r>
              <a:rPr lang="en-US" sz="1800" baseline="-25000"/>
              <a:t>0</a:t>
            </a:r>
            <a:r>
              <a:rPr lang="en-US" sz="1800"/>
              <a:t> decay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6629400" y="255905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Dj/2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7DE1A069-E59B-402A-BE35-BC298E65B6B0}" type="slidenum">
              <a:rPr lang="en-US" altLang="zh-CN" smtClean="0">
                <a:ea typeface="SimSun" pitchFamily="2" charset="-122"/>
              </a:rPr>
              <a:pPr/>
              <a:t>49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"/>
            <a:ext cx="7467600" cy="914400"/>
          </a:xfrm>
        </p:spPr>
        <p:txBody>
          <a:bodyPr/>
          <a:lstStyle/>
          <a:p>
            <a:pPr eaLnBrk="1" hangingPunct="1"/>
            <a:r>
              <a:rPr lang="en-US" sz="4400" smtClean="0"/>
              <a:t>MPC Pion Selection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0"/>
            <a:ext cx="80010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/>
              <a:t>Cuts</a:t>
            </a:r>
            <a:endParaRPr lang="en-US" sz="180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1800" smtClean="0"/>
              <a:t>Cluster Cuts</a:t>
            </a:r>
          </a:p>
          <a:p>
            <a:pPr lvl="2" eaLnBrk="1" hangingPunct="1"/>
            <a:r>
              <a:rPr lang="en-US" sz="1700" smtClean="0"/>
              <a:t>Cluster ecore &gt; 1.0 (redundant w/ pion assym and energy cuts)</a:t>
            </a:r>
          </a:p>
          <a:p>
            <a:pPr lvl="1" eaLnBrk="1" hangingPunct="1"/>
            <a:r>
              <a:rPr lang="en-US" sz="1800" smtClean="0"/>
              <a:t>Pi0 pair </a:t>
            </a:r>
          </a:p>
          <a:p>
            <a:pPr lvl="2" eaLnBrk="1" hangingPunct="1"/>
            <a:r>
              <a:rPr lang="en-US" sz="1700" smtClean="0"/>
              <a:t>E &gt; 6 GeV</a:t>
            </a:r>
          </a:p>
          <a:p>
            <a:pPr lvl="2" eaLnBrk="1" hangingPunct="1"/>
            <a:r>
              <a:rPr lang="en-US" sz="1700" smtClean="0"/>
              <a:t>Asym &lt; 0.6</a:t>
            </a:r>
          </a:p>
          <a:p>
            <a:pPr lvl="2" eaLnBrk="1" hangingPunct="1"/>
            <a:r>
              <a:rPr lang="en-US" sz="1700" smtClean="0"/>
              <a:t>Separation cuts to match fg/bg mass distribution</a:t>
            </a:r>
          </a:p>
          <a:p>
            <a:pPr lvl="2" eaLnBrk="1" hangingPunct="1"/>
            <a:r>
              <a:rPr lang="en-US" sz="1700" smtClean="0"/>
              <a:t>Max(dispx, dispy) &lt; 2.5</a:t>
            </a:r>
          </a:p>
          <a:p>
            <a:pPr lvl="2" eaLnBrk="1" hangingPunct="1"/>
            <a:endParaRPr lang="en-US" sz="1700" smtClean="0"/>
          </a:p>
          <a:p>
            <a:pPr lvl="2" eaLnBrk="1" hangingPunct="1"/>
            <a:endParaRPr lang="en-US" sz="1700" smtClean="0"/>
          </a:p>
          <a:p>
            <a:pPr lvl="2" eaLnBrk="1" hangingPunct="1"/>
            <a:endParaRPr lang="en-US" sz="1700" smtClean="0"/>
          </a:p>
          <a:p>
            <a:pPr lvl="2" eaLnBrk="1" hangingPunct="1"/>
            <a:endParaRPr lang="en-US" sz="1700" smtClean="0"/>
          </a:p>
          <a:p>
            <a:pPr eaLnBrk="1" hangingPunct="1"/>
            <a:r>
              <a:rPr lang="en-US" sz="1800" smtClean="0"/>
              <a:t>Use mixed events to extract yields</a:t>
            </a:r>
          </a:p>
          <a:p>
            <a:pPr lvl="1" eaLnBrk="1" hangingPunct="1"/>
            <a:r>
              <a:rPr lang="en-US" sz="1800" smtClean="0"/>
              <a:t>Normalize from 0.25-0.4 presently</a:t>
            </a:r>
          </a:p>
          <a:p>
            <a:pPr eaLnBrk="1" hangingPunct="1"/>
            <a:endParaRPr lang="en-US" sz="18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362200" y="4427538"/>
          <a:ext cx="3276600" cy="487362"/>
        </p:xfrm>
        <a:graphic>
          <a:graphicData uri="http://schemas.openxmlformats.org/presentationml/2006/ole">
            <p:oleObj spid="_x0000_s3074" name="Equation" r:id="rId3" imgW="1879560" imgH="27936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905000" y="3970338"/>
          <a:ext cx="3940175" cy="487362"/>
        </p:xfrm>
        <a:graphic>
          <a:graphicData uri="http://schemas.openxmlformats.org/presentationml/2006/ole">
            <p:oleObj spid="_x0000_s3075" name="Equation" r:id="rId4" imgW="22604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2phiScaleQM"/>
          <p:cNvPicPr>
            <a:picLocks noChangeAspect="1" noChangeArrowheads="1"/>
          </p:cNvPicPr>
          <p:nvPr/>
        </p:nvPicPr>
        <p:blipFill>
          <a:blip r:embed="rId3" cstate="print"/>
          <a:srcRect t="10860"/>
          <a:stretch>
            <a:fillRect/>
          </a:stretch>
        </p:blipFill>
        <p:spPr bwMode="auto">
          <a:xfrm>
            <a:off x="457200" y="1409700"/>
            <a:ext cx="81534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952500" y="5410200"/>
            <a:ext cx="32640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dirty="0">
                <a:sym typeface="Wingdings" pitchFamily="2" charset="2"/>
              </a:rPr>
              <a:t>Early </a:t>
            </a:r>
            <a:r>
              <a:rPr lang="en-US" dirty="0" err="1">
                <a:sym typeface="Wingdings" pitchFamily="2" charset="2"/>
              </a:rPr>
              <a:t>thermalization</a:t>
            </a: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è"/>
            </a:pPr>
            <a:r>
              <a:rPr lang="en-US" dirty="0">
                <a:sym typeface="Wingdings" pitchFamily="2" charset="2"/>
              </a:rPr>
              <a:t>Strongly interacting</a:t>
            </a:r>
          </a:p>
          <a:p>
            <a:pPr>
              <a:buFont typeface="Wingdings" pitchFamily="2" charset="2"/>
              <a:buChar char="è"/>
            </a:pPr>
            <a:r>
              <a:rPr lang="en-US" dirty="0"/>
              <a:t>Quark </a:t>
            </a:r>
            <a:r>
              <a:rPr lang="en-US" dirty="0" err="1"/>
              <a:t>dofs</a:t>
            </a:r>
            <a:r>
              <a:rPr lang="en-US" dirty="0"/>
              <a:t>, 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q</a:t>
            </a:r>
            <a:r>
              <a:rPr lang="en-US" dirty="0" smtClean="0"/>
              <a:t> </a:t>
            </a:r>
            <a:r>
              <a:rPr lang="en-US" dirty="0">
                <a:sym typeface="Wingdings" pitchFamily="2" charset="2"/>
              </a:rPr>
              <a:t>scales</a:t>
            </a:r>
            <a:endParaRPr lang="en-US" dirty="0"/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" y="-38100"/>
            <a:ext cx="8915400" cy="1219200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</a:rPr>
              <a:t>Elliptic Flow v</a:t>
            </a:r>
            <a:r>
              <a:rPr lang="en-US" sz="3600" baseline="-25000" smtClean="0">
                <a:solidFill>
                  <a:schemeClr val="tx1"/>
                </a:solidFill>
              </a:rPr>
              <a:t>2</a:t>
            </a:r>
            <a:r>
              <a:rPr lang="en-US" sz="3600" smtClean="0">
                <a:solidFill>
                  <a:schemeClr val="tx1"/>
                </a:solidFill>
              </a:rPr>
              <a:t>: Among Key Evidence for Formation of Partonic Matter at RHIC</a:t>
            </a:r>
            <a:endParaRPr lang="en-US" sz="3600" smtClean="0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427288" y="201930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 baryons</a:t>
            </a:r>
            <a:endParaRPr lang="en-US" baseline="-25000">
              <a:solidFill>
                <a:srgbClr val="FF0000"/>
              </a:solidFill>
            </a:endParaRP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2579688" y="3352800"/>
            <a:ext cx="1154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 mesons</a:t>
            </a:r>
            <a:endParaRPr lang="en-US" baseline="-25000">
              <a:solidFill>
                <a:srgbClr val="0000CC"/>
              </a:solidFill>
            </a:endParaRP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5099050" y="5410200"/>
            <a:ext cx="40366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Does the quantitative</a:t>
            </a:r>
          </a:p>
          <a:p>
            <a:r>
              <a:rPr lang="en-US" dirty="0" smtClean="0">
                <a:sym typeface="Wingdings" pitchFamily="2" charset="2"/>
              </a:rPr>
              <a:t>     interpretation depend  of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v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depend on the initial state </a:t>
            </a:r>
            <a:r>
              <a:rPr lang="en-US" dirty="0">
                <a:sym typeface="Wingdings" pitchFamily="2" charset="2"/>
              </a:rPr>
              <a:t>?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791200" y="4838700"/>
            <a:ext cx="1028700" cy="561975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641F2B76-C8B3-4C74-A3E8-1E041574ABE1}" type="slidenum">
              <a:rPr lang="en-US" altLang="zh-CN" smtClean="0">
                <a:ea typeface="SimSun" pitchFamily="2" charset="-122"/>
              </a:rPr>
              <a:pPr/>
              <a:t>50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7467600" cy="914400"/>
          </a:xfrm>
        </p:spPr>
        <p:txBody>
          <a:bodyPr/>
          <a:lstStyle/>
          <a:p>
            <a:pPr eaLnBrk="1" hangingPunct="1"/>
            <a:r>
              <a:rPr lang="en-US" smtClean="0"/>
              <a:t>MPC/CA Cuts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MPC pi0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Mass window of 0.1-0.2 GeV + previously shown cuts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7 – 17 GeV energy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Max(dispx,dispy) &lt;= 2.5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Charged Hadron ID Track Quality == 31 or 63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n</a:t>
            </a:r>
            <a:r>
              <a:rPr lang="en-US" sz="1800" baseline="-25000" smtClean="0"/>
              <a:t>0</a:t>
            </a:r>
            <a:r>
              <a:rPr lang="en-US" sz="1800" smtClean="0"/>
              <a:t> &lt;0 Rich cut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</a:t>
            </a:r>
            <a:r>
              <a:rPr lang="en-US" sz="1800" baseline="-25000" smtClean="0"/>
              <a:t>T</a:t>
            </a:r>
            <a:r>
              <a:rPr lang="en-US" sz="1800" smtClean="0"/>
              <a:t> &lt; 4.7 GeV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pc3 sdz and sdphi matching &lt; 3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-70 &lt; zed &lt; 70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EMC pi0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Alpha &lt; 0.8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PbGl min E = 0.1, PbSc min E = 0.2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Chi2 cut of 3, prob cut of 0.02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Sector matching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Mass window 0.1-0.18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Trigger bit check</a:t>
            </a:r>
          </a:p>
          <a:p>
            <a:pPr lvl="1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lvl="1" algn="r" rtl="1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510338"/>
            <a:ext cx="1905000" cy="304800"/>
          </a:xfrm>
          <a:noFill/>
        </p:spPr>
        <p:txBody>
          <a:bodyPr/>
          <a:lstStyle/>
          <a:p>
            <a:fld id="{39472744-FB93-4F7B-8075-ECF18C0F8B7A}" type="slidenum">
              <a:rPr lang="en-US" altLang="zh-CN" smtClean="0">
                <a:ea typeface="SimSun" pitchFamily="2" charset="-122"/>
              </a:rPr>
              <a:pPr/>
              <a:t>51</a:t>
            </a:fld>
            <a:endParaRPr lang="en-US" altLang="zh-CN" smtClean="0">
              <a:ea typeface="SimSun" pitchFamily="2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4788" y="215900"/>
            <a:ext cx="8139112" cy="584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 sz="3200">
                <a:ea typeface="Gulim" pitchFamily="34" charset="-127"/>
              </a:rPr>
              <a:t>x</a:t>
            </a:r>
            <a:r>
              <a:rPr lang="en-US" altLang="ko-KR" sz="3200" baseline="-25000">
                <a:ea typeface="Gulim" pitchFamily="34" charset="-127"/>
              </a:rPr>
              <a:t>1</a:t>
            </a:r>
            <a:r>
              <a:rPr lang="en-US" altLang="ko-KR" sz="3200">
                <a:ea typeface="Gulim" pitchFamily="34" charset="-127"/>
              </a:rPr>
              <a:t> and x</a:t>
            </a:r>
            <a:r>
              <a:rPr lang="en-US" altLang="ko-KR" sz="3200" baseline="-25000">
                <a:ea typeface="Gulim" pitchFamily="34" charset="-127"/>
              </a:rPr>
              <a:t>2</a:t>
            </a:r>
            <a:r>
              <a:rPr lang="en-US" altLang="ko-KR" sz="3200">
                <a:ea typeface="Gulim" pitchFamily="34" charset="-127"/>
              </a:rPr>
              <a:t> in Central Arm – MPC correlations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471613"/>
            <a:ext cx="2838450" cy="4454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026150" y="5926138"/>
            <a:ext cx="88900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3333CC"/>
                </a:solidFill>
                <a:ea typeface="Gulim" pitchFamily="34" charset="-127"/>
              </a:rPr>
              <a:t>x</a:t>
            </a:r>
            <a:r>
              <a:rPr lang="en-US" altLang="ko-KR" baseline="-25000">
                <a:solidFill>
                  <a:srgbClr val="3333CC"/>
                </a:solidFill>
                <a:ea typeface="Gulim" pitchFamily="34" charset="-127"/>
              </a:rPr>
              <a:t>1 </a:t>
            </a:r>
            <a:r>
              <a:rPr lang="en-US" altLang="ko-KR">
                <a:solidFill>
                  <a:srgbClr val="3333CC"/>
                </a:solidFill>
                <a:ea typeface="Gulim" pitchFamily="34" charset="-127"/>
              </a:rPr>
              <a:t>&gt; x</a:t>
            </a:r>
            <a:r>
              <a:rPr lang="en-US" altLang="ko-KR" baseline="-25000">
                <a:solidFill>
                  <a:srgbClr val="3333CC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V="1">
            <a:off x="1806575" y="2968625"/>
            <a:ext cx="346075" cy="1112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 flipV="1">
            <a:off x="1806575" y="3621088"/>
            <a:ext cx="2265363" cy="460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1500188" y="2506663"/>
            <a:ext cx="1535112" cy="461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ko-KR" altLang="en-US">
              <a:ea typeface="Gulim" pitchFamily="34" charset="-127"/>
            </a:endParaRP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1538288" y="2532063"/>
            <a:ext cx="1538287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ea typeface="Gulim" pitchFamily="34" charset="-127"/>
              </a:rPr>
              <a:t>Central Arm</a:t>
            </a:r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4149725" y="3276600"/>
            <a:ext cx="346075" cy="1343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ko-KR" altLang="en-US">
              <a:ea typeface="Gulim" pitchFamily="34" charset="-127"/>
            </a:endParaRP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 rot="5400000">
            <a:off x="3960813" y="3738562"/>
            <a:ext cx="74930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ea typeface="Gulim" pitchFamily="34" charset="-127"/>
              </a:rPr>
              <a:t>MPC</a:t>
            </a: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309563" y="4081463"/>
            <a:ext cx="376237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1588" y="2994025"/>
            <a:ext cx="19716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ea typeface="Gulim" pitchFamily="34" charset="-127"/>
              </a:rPr>
              <a:t>-0.35 &lt; </a:t>
            </a:r>
            <a:r>
              <a:rPr lang="el-GR" altLang="ko-KR"/>
              <a:t>η</a:t>
            </a:r>
            <a:r>
              <a:rPr lang="en-US" altLang="ko-KR">
                <a:ea typeface="Gulim" pitchFamily="34" charset="-127"/>
              </a:rPr>
              <a:t> &lt; 0.35</a:t>
            </a:r>
            <a:endParaRPr lang="el-GR" altLang="ko-KR"/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3811588" y="2776538"/>
            <a:ext cx="1604962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ea typeface="Gulim" pitchFamily="34" charset="-127"/>
              </a:rPr>
              <a:t>3.1 &lt; </a:t>
            </a:r>
            <a:r>
              <a:rPr lang="el-GR" altLang="ko-KR"/>
              <a:t>η</a:t>
            </a:r>
            <a:r>
              <a:rPr lang="en-US" altLang="ko-KR">
                <a:ea typeface="Gulim" pitchFamily="34" charset="-127"/>
              </a:rPr>
              <a:t> &lt; 3.9</a:t>
            </a:r>
            <a:endParaRPr lang="el-GR" altLang="ko-KR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2152650" y="2916238"/>
            <a:ext cx="4492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l-GR" altLang="ko-KR"/>
              <a:t>π</a:t>
            </a:r>
            <a:r>
              <a:rPr lang="en-US" altLang="ko-KR" baseline="30000">
                <a:ea typeface="Gulim" pitchFamily="34" charset="-127"/>
              </a:rPr>
              <a:t>0</a:t>
            </a:r>
            <a:endParaRPr lang="el-GR" altLang="ko-KR" baseline="30000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3432175" y="3275013"/>
            <a:ext cx="4492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l-GR" altLang="ko-KR"/>
              <a:t>π</a:t>
            </a:r>
            <a:r>
              <a:rPr lang="en-US" altLang="ko-KR" baseline="30000">
                <a:ea typeface="Gulim" pitchFamily="34" charset="-127"/>
              </a:rPr>
              <a:t>0</a:t>
            </a:r>
            <a:endParaRPr lang="el-GR" altLang="ko-KR" baseline="30000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447675" y="4676775"/>
            <a:ext cx="300831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altLang="ko-KR">
                <a:ea typeface="Gulim" pitchFamily="34" charset="-127"/>
              </a:rPr>
              <a:t>X</a:t>
            </a:r>
            <a:r>
              <a:rPr lang="en-US" altLang="ko-KR" baseline="-25000">
                <a:ea typeface="Gulim" pitchFamily="34" charset="-127"/>
              </a:rPr>
              <a:t>2</a:t>
            </a:r>
            <a:r>
              <a:rPr lang="en-US" altLang="ko-KR">
                <a:ea typeface="Gulim" pitchFamily="34" charset="-127"/>
              </a:rPr>
              <a:t>-range: 0.006 &lt; x &lt; 0.1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1981200" y="54864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Marco Stratman pQCD calculations for 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Quark Matter 2006 - Shanghai, China - Slide  </a:t>
            </a:r>
            <a:fld id="{C3D47508-3C62-4270-B82E-D896AF8FD501}" type="slidenum">
              <a:rPr lang="en-US"/>
              <a:pPr/>
              <a:t>52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066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Elliptic Flow v</a:t>
            </a:r>
            <a:r>
              <a:rPr lang="en-US" sz="3600" baseline="-25000" dirty="0" smtClean="0">
                <a:solidFill>
                  <a:schemeClr val="tx1"/>
                </a:solidFill>
                <a:latin typeface="Britannic Bold" pitchFamily="34" charset="0"/>
              </a:rPr>
              <a:t>2</a:t>
            </a:r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: Strong Evidence for</a:t>
            </a:r>
            <a:b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Britannic Bold" pitchFamily="34" charset="0"/>
              </a:rPr>
              <a:t>Strongly Interacting Parton Matter at RHIC</a:t>
            </a:r>
            <a:endParaRPr lang="en-US" sz="3600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90500"/>
            <a:ext cx="914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     Scaling </a:t>
            </a:r>
            <a:r>
              <a:rPr lang="en-US" sz="2000" dirty="0"/>
              <a:t>flow </a:t>
            </a:r>
            <a:r>
              <a:rPr lang="en-US" sz="2000" dirty="0" err="1"/>
              <a:t>para</a:t>
            </a:r>
            <a:r>
              <a:rPr lang="en-US" sz="2000" dirty="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meters by quark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content </a:t>
            </a:r>
            <a:r>
              <a:rPr lang="en-US" sz="2000" dirty="0" err="1"/>
              <a:t>n</a:t>
            </a:r>
            <a:r>
              <a:rPr lang="en-US" sz="2000" baseline="-25000" dirty="0" err="1"/>
              <a:t>q</a:t>
            </a:r>
            <a:r>
              <a:rPr lang="en-US" sz="2000" dirty="0"/>
              <a:t> resolves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meson-baryon </a:t>
            </a:r>
            <a:r>
              <a:rPr lang="en-US" sz="2000" dirty="0" err="1"/>
              <a:t>sepa</a:t>
            </a:r>
            <a:r>
              <a:rPr lang="en-US" sz="2000" dirty="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ration of final state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     </a:t>
            </a:r>
            <a:r>
              <a:rPr lang="en-US" sz="2000" dirty="0" smtClean="0"/>
              <a:t>hadrons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Symbol" pitchFamily="18" charset="2"/>
              </a:rPr>
              <a:t>     </a:t>
            </a:r>
            <a:endParaRPr lang="en-US" sz="2000" dirty="0">
              <a:sym typeface="Symbol" pitchFamily="18" charset="2"/>
            </a:endParaRPr>
          </a:p>
        </p:txBody>
      </p:sp>
      <p:pic>
        <p:nvPicPr>
          <p:cNvPr id="421892" name="Picture 4"/>
          <p:cNvPicPr>
            <a:picLocks noChangeAspect="1" noChangeArrowheads="1"/>
          </p:cNvPicPr>
          <p:nvPr/>
        </p:nvPicPr>
        <p:blipFill>
          <a:blip r:embed="rId4" cstate="print"/>
          <a:srcRect l="19000" t="15042" r="2000" b="6325"/>
          <a:stretch>
            <a:fillRect/>
          </a:stretch>
        </p:blipFill>
        <p:spPr bwMode="auto">
          <a:xfrm>
            <a:off x="2971800" y="1524000"/>
            <a:ext cx="5715000" cy="415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21893" name="Picture 5"/>
          <p:cNvPicPr>
            <a:picLocks noChangeAspect="1" noChangeArrowheads="1"/>
          </p:cNvPicPr>
          <p:nvPr/>
        </p:nvPicPr>
        <p:blipFill>
          <a:blip r:embed="rId5" cstate="print"/>
          <a:srcRect l="10001" t="15042" r="7500" b="8081"/>
          <a:stretch>
            <a:fillRect/>
          </a:stretch>
        </p:blipFill>
        <p:spPr bwMode="auto">
          <a:xfrm>
            <a:off x="2957513" y="1517650"/>
            <a:ext cx="6096000" cy="415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21894" name="AutoShape 6"/>
          <p:cNvSpPr>
            <a:spLocks noChangeArrowheads="1"/>
          </p:cNvSpPr>
          <p:nvPr/>
        </p:nvSpPr>
        <p:spPr bwMode="auto">
          <a:xfrm>
            <a:off x="5334000" y="36576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7086600" y="2286000"/>
            <a:ext cx="1387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0000FF"/>
              </a:buClr>
              <a:buSzPct val="62000"/>
              <a:buFont typeface="Monotype Sorts" charset="2"/>
              <a:buNone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baryons</a:t>
            </a:r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7189788" y="3657600"/>
            <a:ext cx="1333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0000FF"/>
              </a:buClr>
              <a:buSzPct val="62000"/>
              <a:buFont typeface="Monotype Sorts" charset="2"/>
              <a:buNone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mesons</a:t>
            </a:r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4619625" y="5319713"/>
            <a:ext cx="304800" cy="381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3048000" y="2971800"/>
            <a:ext cx="304800" cy="3810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7315200" y="5257800"/>
            <a:ext cx="304800" cy="381000"/>
          </a:xfrm>
          <a:prstGeom prst="rect">
            <a:avLst/>
          </a:prstGeom>
          <a:noFill/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619500"/>
            <a:ext cx="2714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Indicates quark level </a:t>
            </a:r>
          </a:p>
          <a:p>
            <a:r>
              <a:rPr lang="en-US" b="0" dirty="0" err="1" smtClean="0">
                <a:solidFill>
                  <a:srgbClr val="FF0000"/>
                </a:solidFill>
              </a:rPr>
              <a:t>thermalization</a:t>
            </a:r>
            <a:r>
              <a:rPr lang="en-US" b="0" dirty="0" smtClean="0">
                <a:solidFill>
                  <a:srgbClr val="FF0000"/>
                </a:solidFill>
              </a:rPr>
              <a:t>, strong </a:t>
            </a:r>
          </a:p>
          <a:p>
            <a:r>
              <a:rPr lang="en-US" b="0" dirty="0">
                <a:solidFill>
                  <a:srgbClr val="FF0000"/>
                </a:solidFill>
              </a:rPr>
              <a:t>c</a:t>
            </a:r>
            <a:r>
              <a:rPr lang="en-US" b="0" dirty="0" smtClean="0">
                <a:solidFill>
                  <a:srgbClr val="FF0000"/>
                </a:solidFill>
              </a:rPr>
              <a:t>oupling and </a:t>
            </a:r>
            <a:r>
              <a:rPr lang="en-US" b="0" dirty="0" err="1" smtClean="0">
                <a:solidFill>
                  <a:srgbClr val="FF0000"/>
                </a:solidFill>
              </a:rPr>
              <a:t>parton</a:t>
            </a:r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>
                <a:solidFill>
                  <a:srgbClr val="FF0000"/>
                </a:solidFill>
              </a:rPr>
              <a:t>d</a:t>
            </a:r>
            <a:r>
              <a:rPr lang="en-US" b="0" dirty="0" smtClean="0">
                <a:solidFill>
                  <a:srgbClr val="FF0000"/>
                </a:solidFill>
              </a:rPr>
              <a:t>egrees of freedom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067300"/>
            <a:ext cx="3470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CC"/>
                </a:solidFill>
              </a:rPr>
              <a:t>Does the interpretation of</a:t>
            </a:r>
          </a:p>
          <a:p>
            <a:r>
              <a:rPr lang="en-US" b="0" dirty="0" smtClean="0">
                <a:solidFill>
                  <a:srgbClr val="0000CC"/>
                </a:solidFill>
              </a:rPr>
              <a:t>v</a:t>
            </a:r>
            <a:r>
              <a:rPr lang="en-US" b="0" baseline="-25000" dirty="0" smtClean="0">
                <a:solidFill>
                  <a:srgbClr val="0000CC"/>
                </a:solidFill>
              </a:rPr>
              <a:t>2</a:t>
            </a:r>
            <a:r>
              <a:rPr lang="en-US" b="0" dirty="0" smtClean="0">
                <a:solidFill>
                  <a:srgbClr val="0000CC"/>
                </a:solidFill>
              </a:rPr>
              <a:t> depend on the knowledge</a:t>
            </a:r>
          </a:p>
          <a:p>
            <a:r>
              <a:rPr lang="en-US" b="0" dirty="0" smtClean="0">
                <a:solidFill>
                  <a:srgbClr val="0000CC"/>
                </a:solidFill>
              </a:rPr>
              <a:t>of the initial state?</a:t>
            </a:r>
          </a:p>
        </p:txBody>
      </p:sp>
    </p:spTree>
    <p:custDataLst>
      <p:tags r:id="rId1"/>
    </p:custDataLst>
  </p:cSld>
  <p:clrMapOvr>
    <a:masterClrMapping/>
  </p:clrMapOvr>
  <p:transition advTm="56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1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7" grpId="0" animBg="1"/>
      <p:bldP spid="421898" grpId="0" animBg="1"/>
      <p:bldP spid="421899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" y="-114300"/>
            <a:ext cx="8915400" cy="1219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Elliptic Flow v</a:t>
            </a:r>
            <a:r>
              <a:rPr lang="en-US" sz="3600" baseline="-25000" dirty="0" smtClean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 : Choice of Initial State has Significant Impact on Hydro Calculations</a:t>
            </a:r>
            <a:endParaRPr lang="en-US" sz="3600" dirty="0" smtClean="0"/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5663587" y="3009900"/>
            <a:ext cx="2985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Color Glass Condensate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85900"/>
            <a:ext cx="55192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5600700"/>
            <a:ext cx="2842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T. Hirano, U. Heinz, D. </a:t>
            </a:r>
            <a:r>
              <a:rPr lang="en-US" sz="1400" dirty="0" err="1" smtClean="0"/>
              <a:t>Kharzeev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R. Lacey, Y. Nara</a:t>
            </a:r>
          </a:p>
          <a:p>
            <a:r>
              <a:rPr lang="en-US" sz="1400" dirty="0" smtClean="0"/>
              <a:t>Phys.Lett.B636:299-304,2006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257300"/>
            <a:ext cx="413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PHOBOS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Hydro Calculations</a:t>
            </a:r>
            <a:endParaRPr lang="en-US" dirty="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600700" y="3505200"/>
            <a:ext cx="35525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Brodsky-</a:t>
            </a:r>
            <a:r>
              <a:rPr lang="en-US" dirty="0" err="1" smtClean="0">
                <a:solidFill>
                  <a:srgbClr val="0000CC"/>
                </a:solidFill>
              </a:rPr>
              <a:t>Gunion</a:t>
            </a:r>
            <a:r>
              <a:rPr lang="en-US" dirty="0" smtClean="0">
                <a:solidFill>
                  <a:srgbClr val="0000CC"/>
                </a:solidFill>
              </a:rPr>
              <a:t>-Kuhn Model</a:t>
            </a:r>
          </a:p>
          <a:p>
            <a:r>
              <a:rPr lang="en-US" dirty="0" smtClean="0"/>
              <a:t> </a:t>
            </a:r>
            <a:r>
              <a:rPr lang="en-US" sz="1400" dirty="0" smtClean="0">
                <a:solidFill>
                  <a:srgbClr val="0000CC"/>
                </a:solidFill>
              </a:rPr>
              <a:t>Phys.Rev.Lett.39:1120</a:t>
            </a:r>
            <a:endParaRPr lang="en-US" sz="1400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2705101" y="3238500"/>
            <a:ext cx="2958487" cy="18094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2476501" y="3705254"/>
            <a:ext cx="3148989" cy="180946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715000" y="4343400"/>
            <a:ext cx="31454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 smtClean="0"/>
          </a:p>
          <a:p>
            <a:r>
              <a:rPr lang="en-US" dirty="0" smtClean="0"/>
              <a:t>Knowledge of the initial</a:t>
            </a:r>
          </a:p>
          <a:p>
            <a:r>
              <a:rPr lang="en-US" dirty="0"/>
              <a:t>s</a:t>
            </a:r>
            <a:r>
              <a:rPr lang="en-US" dirty="0" smtClean="0"/>
              <a:t>tate is important for the</a:t>
            </a:r>
          </a:p>
          <a:p>
            <a:r>
              <a:rPr lang="en-US" dirty="0" smtClean="0"/>
              <a:t>quantitative interpretation </a:t>
            </a:r>
          </a:p>
          <a:p>
            <a:r>
              <a:rPr lang="en-US" dirty="0"/>
              <a:t>o</a:t>
            </a:r>
            <a:r>
              <a:rPr lang="en-US" dirty="0" smtClean="0"/>
              <a:t>f experimental results in</a:t>
            </a:r>
          </a:p>
          <a:p>
            <a:r>
              <a:rPr lang="en-US" dirty="0"/>
              <a:t>h</a:t>
            </a:r>
            <a:r>
              <a:rPr lang="en-US" dirty="0" smtClean="0"/>
              <a:t>eavy ion collisions!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962150"/>
            <a:ext cx="382063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973C-6B56-4138-B5DC-F9374D45C1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J/</a:t>
            </a:r>
            <a:r>
              <a:rPr lang="el-GR" dirty="0" smtClean="0"/>
              <a:t>ψ </a:t>
            </a:r>
            <a:r>
              <a:rPr lang="en-US" dirty="0" smtClean="0"/>
              <a:t>Production: Some Relevant </a:t>
            </a:r>
            <a:r>
              <a:rPr lang="en-US" dirty="0" smtClean="0">
                <a:latin typeface="Arial" charset="0"/>
              </a:rPr>
              <a:t>Cold Nuclear Matter Effects in the Initial State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2400" y="12192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dirty="0" smtClean="0">
                <a:latin typeface="Arial" pitchFamily="34" charset="0"/>
                <a:cs typeface="Arial" pitchFamily="34" charset="0"/>
              </a:rPr>
              <a:t>(I) Shadowing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fits to DIS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or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coherence models</a:t>
            </a: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667500" y="4814888"/>
            <a:ext cx="1524000" cy="1357312"/>
            <a:chOff x="240" y="2546"/>
            <a:chExt cx="1020" cy="951"/>
          </a:xfrm>
        </p:grpSpPr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240" y="2589"/>
              <a:ext cx="1020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Oval 12"/>
            <p:cNvSpPr>
              <a:spLocks noChangeAspect="1" noChangeArrowheads="1"/>
            </p:cNvSpPr>
            <p:nvPr/>
          </p:nvSpPr>
          <p:spPr bwMode="auto">
            <a:xfrm>
              <a:off x="325" y="2546"/>
              <a:ext cx="925" cy="928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702" y="3044"/>
              <a:ext cx="166" cy="15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14"/>
            <p:cNvSpPr>
              <a:spLocks noChangeAspect="1" noChangeArrowheads="1"/>
            </p:cNvSpPr>
            <p:nvPr/>
          </p:nvSpPr>
          <p:spPr bwMode="auto">
            <a:xfrm>
              <a:off x="833" y="2839"/>
              <a:ext cx="190" cy="15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15"/>
            <p:cNvSpPr>
              <a:spLocks noChangeAspect="1" noChangeArrowheads="1"/>
            </p:cNvSpPr>
            <p:nvPr/>
          </p:nvSpPr>
          <p:spPr bwMode="auto">
            <a:xfrm>
              <a:off x="833" y="3247"/>
              <a:ext cx="167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16"/>
            <p:cNvSpPr>
              <a:spLocks noChangeAspect="1" noChangeArrowheads="1"/>
            </p:cNvSpPr>
            <p:nvPr/>
          </p:nvSpPr>
          <p:spPr bwMode="auto">
            <a:xfrm>
              <a:off x="572" y="3247"/>
              <a:ext cx="191" cy="15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Oval 17"/>
            <p:cNvSpPr>
              <a:spLocks noChangeAspect="1" noChangeArrowheads="1"/>
            </p:cNvSpPr>
            <p:nvPr/>
          </p:nvSpPr>
          <p:spPr bwMode="auto">
            <a:xfrm>
              <a:off x="620" y="2850"/>
              <a:ext cx="166" cy="15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Oval 18"/>
            <p:cNvSpPr>
              <a:spLocks noChangeAspect="1" noChangeArrowheads="1"/>
            </p:cNvSpPr>
            <p:nvPr/>
          </p:nvSpPr>
          <p:spPr bwMode="auto">
            <a:xfrm>
              <a:off x="453" y="3044"/>
              <a:ext cx="167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Text Box 19"/>
            <p:cNvSpPr txBox="1">
              <a:spLocks noChangeAspect="1" noChangeArrowheads="1"/>
            </p:cNvSpPr>
            <p:nvPr/>
          </p:nvSpPr>
          <p:spPr bwMode="auto">
            <a:xfrm>
              <a:off x="284" y="2646"/>
              <a:ext cx="461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high x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4914900" y="4800600"/>
            <a:ext cx="1489075" cy="1352550"/>
            <a:chOff x="1473" y="2544"/>
            <a:chExt cx="997" cy="948"/>
          </a:xfrm>
        </p:grpSpPr>
        <p:sp>
          <p:nvSpPr>
            <p:cNvPr id="20" name="Oval 21"/>
            <p:cNvSpPr>
              <a:spLocks noChangeAspect="1" noChangeArrowheads="1"/>
            </p:cNvSpPr>
            <p:nvPr/>
          </p:nvSpPr>
          <p:spPr bwMode="auto">
            <a:xfrm>
              <a:off x="1521" y="2544"/>
              <a:ext cx="924" cy="925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22"/>
            <p:cNvSpPr>
              <a:spLocks noChangeAspect="1" noChangeArrowheads="1"/>
            </p:cNvSpPr>
            <p:nvPr/>
          </p:nvSpPr>
          <p:spPr bwMode="auto">
            <a:xfrm>
              <a:off x="1947" y="3006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Oval 23"/>
            <p:cNvSpPr>
              <a:spLocks noChangeAspect="1" noChangeArrowheads="1"/>
            </p:cNvSpPr>
            <p:nvPr/>
          </p:nvSpPr>
          <p:spPr bwMode="auto">
            <a:xfrm>
              <a:off x="2090" y="2908"/>
              <a:ext cx="166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Oval 24"/>
            <p:cNvSpPr>
              <a:spLocks noChangeAspect="1" noChangeArrowheads="1"/>
            </p:cNvSpPr>
            <p:nvPr/>
          </p:nvSpPr>
          <p:spPr bwMode="auto">
            <a:xfrm>
              <a:off x="2208" y="3128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1900" y="2568"/>
              <a:ext cx="190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>
              <a:off x="1947" y="2665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27"/>
            <p:cNvSpPr>
              <a:spLocks noChangeAspect="1" noChangeArrowheads="1"/>
            </p:cNvSpPr>
            <p:nvPr/>
          </p:nvSpPr>
          <p:spPr bwMode="auto">
            <a:xfrm>
              <a:off x="1900" y="3176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2066" y="3225"/>
              <a:ext cx="167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29"/>
            <p:cNvSpPr>
              <a:spLocks noChangeAspect="1" noChangeArrowheads="1"/>
            </p:cNvSpPr>
            <p:nvPr/>
          </p:nvSpPr>
          <p:spPr bwMode="auto">
            <a:xfrm>
              <a:off x="2208" y="2860"/>
              <a:ext cx="166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30"/>
            <p:cNvSpPr>
              <a:spLocks noChangeAspect="1" noChangeArrowheads="1"/>
            </p:cNvSpPr>
            <p:nvPr/>
          </p:nvSpPr>
          <p:spPr bwMode="auto">
            <a:xfrm>
              <a:off x="2090" y="3055"/>
              <a:ext cx="166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31"/>
            <p:cNvSpPr>
              <a:spLocks noChangeAspect="1" noChangeArrowheads="1"/>
            </p:cNvSpPr>
            <p:nvPr/>
          </p:nvSpPr>
          <p:spPr bwMode="auto">
            <a:xfrm>
              <a:off x="2161" y="2641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32"/>
            <p:cNvSpPr>
              <a:spLocks noChangeAspect="1" noChangeArrowheads="1"/>
            </p:cNvSpPr>
            <p:nvPr/>
          </p:nvSpPr>
          <p:spPr bwMode="auto">
            <a:xfrm>
              <a:off x="2280" y="2762"/>
              <a:ext cx="190" cy="17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33"/>
            <p:cNvSpPr>
              <a:spLocks noChangeAspect="1" noChangeArrowheads="1"/>
            </p:cNvSpPr>
            <p:nvPr/>
          </p:nvSpPr>
          <p:spPr bwMode="auto">
            <a:xfrm>
              <a:off x="2233" y="3006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34"/>
            <p:cNvSpPr>
              <a:spLocks noChangeAspect="1" noChangeArrowheads="1"/>
            </p:cNvSpPr>
            <p:nvPr/>
          </p:nvSpPr>
          <p:spPr bwMode="auto">
            <a:xfrm>
              <a:off x="1829" y="2885"/>
              <a:ext cx="189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35"/>
            <p:cNvSpPr>
              <a:spLocks noChangeAspect="1" noChangeArrowheads="1"/>
            </p:cNvSpPr>
            <p:nvPr/>
          </p:nvSpPr>
          <p:spPr bwMode="auto">
            <a:xfrm>
              <a:off x="1733" y="3274"/>
              <a:ext cx="191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6"/>
            <p:cNvSpPr>
              <a:spLocks noChangeAspect="1" noChangeArrowheads="1"/>
            </p:cNvSpPr>
            <p:nvPr/>
          </p:nvSpPr>
          <p:spPr bwMode="auto">
            <a:xfrm>
              <a:off x="1686" y="2836"/>
              <a:ext cx="190" cy="17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7"/>
            <p:cNvSpPr>
              <a:spLocks noChangeAspect="1" noChangeArrowheads="1"/>
            </p:cNvSpPr>
            <p:nvPr/>
          </p:nvSpPr>
          <p:spPr bwMode="auto">
            <a:xfrm>
              <a:off x="1758" y="2568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8"/>
            <p:cNvSpPr>
              <a:spLocks noChangeAspect="1" noChangeArrowheads="1"/>
            </p:cNvSpPr>
            <p:nvPr/>
          </p:nvSpPr>
          <p:spPr bwMode="auto">
            <a:xfrm>
              <a:off x="1829" y="2714"/>
              <a:ext cx="166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9"/>
            <p:cNvSpPr>
              <a:spLocks noChangeAspect="1" noChangeArrowheads="1"/>
            </p:cNvSpPr>
            <p:nvPr/>
          </p:nvSpPr>
          <p:spPr bwMode="auto">
            <a:xfrm>
              <a:off x="2066" y="2762"/>
              <a:ext cx="167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40"/>
            <p:cNvSpPr>
              <a:spLocks noChangeAspect="1" noChangeArrowheads="1"/>
            </p:cNvSpPr>
            <p:nvPr/>
          </p:nvSpPr>
          <p:spPr bwMode="auto">
            <a:xfrm>
              <a:off x="2066" y="2592"/>
              <a:ext cx="167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41"/>
            <p:cNvSpPr>
              <a:spLocks noChangeAspect="1" noChangeArrowheads="1"/>
            </p:cNvSpPr>
            <p:nvPr/>
          </p:nvSpPr>
          <p:spPr bwMode="auto">
            <a:xfrm>
              <a:off x="1581" y="3152"/>
              <a:ext cx="165" cy="171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42"/>
            <p:cNvSpPr>
              <a:spLocks noChangeAspect="1" noChangeArrowheads="1"/>
            </p:cNvSpPr>
            <p:nvPr/>
          </p:nvSpPr>
          <p:spPr bwMode="auto">
            <a:xfrm>
              <a:off x="1604" y="2982"/>
              <a:ext cx="166" cy="170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43"/>
            <p:cNvSpPr>
              <a:spLocks noChangeAspect="1" noChangeArrowheads="1"/>
            </p:cNvSpPr>
            <p:nvPr/>
          </p:nvSpPr>
          <p:spPr bwMode="auto">
            <a:xfrm>
              <a:off x="1509" y="2860"/>
              <a:ext cx="167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44"/>
            <p:cNvSpPr>
              <a:spLocks noChangeAspect="1" noChangeArrowheads="1"/>
            </p:cNvSpPr>
            <p:nvPr/>
          </p:nvSpPr>
          <p:spPr bwMode="auto">
            <a:xfrm>
              <a:off x="1581" y="2689"/>
              <a:ext cx="165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45"/>
            <p:cNvSpPr>
              <a:spLocks noChangeAspect="1" noChangeArrowheads="1"/>
            </p:cNvSpPr>
            <p:nvPr/>
          </p:nvSpPr>
          <p:spPr bwMode="auto">
            <a:xfrm>
              <a:off x="1971" y="2836"/>
              <a:ext cx="166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46"/>
            <p:cNvSpPr>
              <a:spLocks noChangeAspect="1" noChangeArrowheads="1"/>
            </p:cNvSpPr>
            <p:nvPr/>
          </p:nvSpPr>
          <p:spPr bwMode="auto">
            <a:xfrm>
              <a:off x="1805" y="3031"/>
              <a:ext cx="166" cy="17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47"/>
            <p:cNvSpPr>
              <a:spLocks noChangeAspect="1" noChangeArrowheads="1"/>
            </p:cNvSpPr>
            <p:nvPr/>
          </p:nvSpPr>
          <p:spPr bwMode="auto">
            <a:xfrm>
              <a:off x="1900" y="3323"/>
              <a:ext cx="166" cy="16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48"/>
            <p:cNvSpPr>
              <a:spLocks noChangeAspect="1" noChangeArrowheads="1"/>
            </p:cNvSpPr>
            <p:nvPr/>
          </p:nvSpPr>
          <p:spPr bwMode="auto">
            <a:xfrm>
              <a:off x="1710" y="3152"/>
              <a:ext cx="166" cy="17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Text Box 49"/>
            <p:cNvSpPr txBox="1">
              <a:spLocks noChangeAspect="1" noChangeArrowheads="1"/>
            </p:cNvSpPr>
            <p:nvPr/>
          </p:nvSpPr>
          <p:spPr bwMode="auto">
            <a:xfrm>
              <a:off x="1473" y="2586"/>
              <a:ext cx="413" cy="21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Tahoma" pitchFamily="34" charset="0"/>
                </a:rPr>
                <a:t>low x</a:t>
              </a:r>
            </a:p>
          </p:txBody>
        </p:sp>
      </p:grp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4724399" y="2247900"/>
            <a:ext cx="3352799" cy="1219198"/>
            <a:chOff x="672" y="2256"/>
            <a:chExt cx="2130" cy="716"/>
          </a:xfrm>
        </p:grpSpPr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907" y="2259"/>
              <a:ext cx="666" cy="6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672" y="2567"/>
              <a:ext cx="4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1142" y="2375"/>
              <a:ext cx="861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1142" y="2567"/>
              <a:ext cx="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>
              <a:off x="1377" y="2567"/>
              <a:ext cx="548" cy="3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 flipV="1">
              <a:off x="946" y="2336"/>
              <a:ext cx="901" cy="23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V="1">
              <a:off x="1103" y="2375"/>
              <a:ext cx="783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V="1">
              <a:off x="1064" y="2413"/>
              <a:ext cx="900" cy="15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V="1">
              <a:off x="1103" y="2452"/>
              <a:ext cx="861" cy="11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 flipV="1">
              <a:off x="1103" y="2490"/>
              <a:ext cx="940" cy="7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946" y="2567"/>
              <a:ext cx="1022" cy="15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1181" y="2567"/>
              <a:ext cx="835" cy="5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1259" y="2529"/>
              <a:ext cx="757" cy="45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1152" y="2574"/>
              <a:ext cx="826" cy="10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7" name="Object 2"/>
            <p:cNvGraphicFramePr>
              <a:graphicFrameLocks noChangeAspect="1"/>
            </p:cNvGraphicFramePr>
            <p:nvPr/>
          </p:nvGraphicFramePr>
          <p:xfrm>
            <a:off x="1899" y="2739"/>
            <a:ext cx="222" cy="233"/>
          </p:xfrm>
          <a:graphic>
            <a:graphicData uri="http://schemas.openxmlformats.org/presentationml/2006/ole">
              <p:oleObj spid="_x0000_s56322" name="Equation" r:id="rId4" imgW="177480" imgH="190440" progId="Equation.3">
                <p:embed/>
              </p:oleObj>
            </a:graphicData>
          </a:graphic>
        </p:graphicFrame>
        <p:graphicFrame>
          <p:nvGraphicFramePr>
            <p:cNvPr id="68" name="Object 3"/>
            <p:cNvGraphicFramePr>
              <a:graphicFrameLocks noChangeAspect="1"/>
            </p:cNvGraphicFramePr>
            <p:nvPr/>
          </p:nvGraphicFramePr>
          <p:xfrm>
            <a:off x="1968" y="2256"/>
            <a:ext cx="192" cy="188"/>
          </p:xfrm>
          <a:graphic>
            <a:graphicData uri="http://schemas.openxmlformats.org/presentationml/2006/ole">
              <p:oleObj spid="_x0000_s56323" name="Equation" r:id="rId5" imgW="164880" imgH="164880" progId="Equation.3">
                <p:embed/>
              </p:oleObj>
            </a:graphicData>
          </a:graphic>
        </p:graphicFrame>
        <p:graphicFrame>
          <p:nvGraphicFramePr>
            <p:cNvPr id="69" name="Object 4"/>
            <p:cNvGraphicFramePr>
              <a:graphicFrameLocks noChangeAspect="1"/>
            </p:cNvGraphicFramePr>
            <p:nvPr/>
          </p:nvGraphicFramePr>
          <p:xfrm>
            <a:off x="1064" y="2340"/>
            <a:ext cx="235" cy="202"/>
          </p:xfrm>
          <a:graphic>
            <a:graphicData uri="http://schemas.openxmlformats.org/presentationml/2006/ole">
              <p:oleObj spid="_x0000_s56324" name="Equation" r:id="rId6" imgW="190440" imgH="164880" progId="Equation.3">
                <p:embed/>
              </p:oleObj>
            </a:graphicData>
          </a:graphic>
        </p:graphicFrame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1968" y="2484"/>
            <a:ext cx="834" cy="173"/>
          </p:xfrm>
          <a:graphic>
            <a:graphicData uri="http://schemas.openxmlformats.org/presentationml/2006/ole">
              <p:oleObj spid="_x0000_s56325" name="Equation" r:id="rId7" imgW="672840" imgH="139680" progId="Equation.3">
                <p:embed/>
              </p:oleObj>
            </a:graphicData>
          </a:graphic>
        </p:graphicFrame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4495800" y="11049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(II) Absorption </a:t>
            </a:r>
            <a:r>
              <a:rPr lang="en-US" dirty="0">
                <a:latin typeface="Arial" pitchFamily="34" charset="0"/>
                <a:cs typeface="Arial" pitchFamily="34" charset="0"/>
              </a:rPr>
              <a:t>(or dissociation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       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of      into </a:t>
            </a:r>
            <a:r>
              <a:rPr lang="en-US" dirty="0">
                <a:latin typeface="Arial" pitchFamily="34" charset="0"/>
                <a:cs typeface="Arial" pitchFamily="34" charset="0"/>
              </a:rPr>
              <a:t>two D mesons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nucleus </a:t>
            </a:r>
            <a:r>
              <a:rPr lang="en-US" dirty="0">
                <a:latin typeface="Arial" pitchFamily="34" charset="0"/>
                <a:cs typeface="Arial" pitchFamily="34" charset="0"/>
              </a:rPr>
              <a:t>or co-movers</a:t>
            </a:r>
          </a:p>
        </p:txBody>
      </p:sp>
      <p:graphicFrame>
        <p:nvGraphicFramePr>
          <p:cNvPr id="52" name="Object 6"/>
          <p:cNvGraphicFramePr>
            <a:graphicFrameLocks noChangeAspect="1"/>
          </p:cNvGraphicFramePr>
          <p:nvPr/>
        </p:nvGraphicFramePr>
        <p:xfrm>
          <a:off x="5257800" y="1477625"/>
          <a:ext cx="341313" cy="300036"/>
        </p:xfrm>
        <a:graphic>
          <a:graphicData uri="http://schemas.openxmlformats.org/presentationml/2006/ole">
            <p:oleObj spid="_x0000_s56326" name="Equation" r:id="rId8" imgW="190440" imgH="164880" progId="Equation.3">
              <p:embed/>
            </p:oleObj>
          </a:graphicData>
        </a:graphic>
      </p:graphicFrame>
      <p:sp>
        <p:nvSpPr>
          <p:cNvPr id="81" name="TextBox 82"/>
          <p:cNvSpPr txBox="1">
            <a:spLocks noChangeArrowheads="1"/>
          </p:cNvSpPr>
          <p:nvPr/>
        </p:nvSpPr>
        <p:spPr bwMode="auto">
          <a:xfrm>
            <a:off x="4419600" y="3442039"/>
            <a:ext cx="487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(III) Gluon </a:t>
            </a:r>
            <a:r>
              <a:rPr lang="en-US" dirty="0">
                <a:latin typeface="Arial" pitchFamily="34" charset="0"/>
                <a:cs typeface="Arial" pitchFamily="34" charset="0"/>
              </a:rPr>
              <a:t>saturation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non-linear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gluon </a:t>
            </a:r>
            <a:r>
              <a:rPr lang="en-US" dirty="0">
                <a:latin typeface="Arial" pitchFamily="34" charset="0"/>
                <a:cs typeface="Arial" pitchFamily="34" charset="0"/>
              </a:rPr>
              <a:t>interactions 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high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gluon densities </a:t>
            </a:r>
            <a:r>
              <a:rPr lang="en-US" dirty="0">
                <a:latin typeface="Arial" pitchFamily="34" charset="0"/>
                <a:cs typeface="Arial" pitchFamily="34" charset="0"/>
              </a:rPr>
              <a:t>at small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9600" y="4838700"/>
            <a:ext cx="3244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K. </a:t>
            </a:r>
            <a:r>
              <a:rPr lang="en-US" sz="1400" dirty="0" err="1" smtClean="0"/>
              <a:t>Eskola</a:t>
            </a:r>
            <a:r>
              <a:rPr lang="en-US" sz="1400" dirty="0"/>
              <a:t> </a:t>
            </a:r>
            <a:r>
              <a:rPr lang="en-US" sz="1400" dirty="0" smtClean="0"/>
              <a:t>H. </a:t>
            </a:r>
            <a:r>
              <a:rPr lang="en-US" sz="1400" dirty="0" err="1" smtClean="0"/>
              <a:t>Paukkumen</a:t>
            </a:r>
            <a:r>
              <a:rPr lang="en-US" sz="1400" dirty="0" smtClean="0"/>
              <a:t>, C. Salgado</a:t>
            </a:r>
          </a:p>
          <a:p>
            <a:r>
              <a:rPr lang="en-US" sz="1400" dirty="0" smtClean="0"/>
              <a:t>JHEP 0807:102,2008</a:t>
            </a:r>
          </a:p>
          <a:p>
            <a:r>
              <a:rPr lang="en-US" sz="1400" dirty="0" smtClean="0">
                <a:sym typeface="Wingdings" pitchFamily="2" charset="2"/>
              </a:rPr>
              <a:t> DGLAP LO analysis of nuclear </a:t>
            </a:r>
            <a:r>
              <a:rPr lang="en-US" sz="1400" dirty="0" err="1" smtClean="0">
                <a:sym typeface="Wingdings" pitchFamily="2" charset="2"/>
              </a:rPr>
              <a:t>pdfs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 bwMode="auto">
          <a:xfrm rot="16200000">
            <a:off x="-1028700" y="3238500"/>
            <a:ext cx="2895600" cy="3810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2346" y="194310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r>
              <a:rPr lang="en-US" baseline="50000" dirty="0" err="1" smtClean="0"/>
              <a:t>Pb</a:t>
            </a:r>
            <a:endParaRPr lang="en-US" baseline="50000" dirty="0"/>
          </a:p>
        </p:txBody>
      </p:sp>
      <p:sp>
        <p:nvSpPr>
          <p:cNvPr id="88" name="TextBox 87"/>
          <p:cNvSpPr txBox="1"/>
          <p:nvPr/>
        </p:nvSpPr>
        <p:spPr>
          <a:xfrm>
            <a:off x="228600" y="5638800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G</a:t>
            </a:r>
            <a:r>
              <a:rPr lang="en-US" i="1" baseline="30000" dirty="0" err="1" smtClean="0"/>
              <a:t>Pb</a:t>
            </a:r>
            <a:r>
              <a:rPr lang="en-US" i="1" dirty="0" smtClean="0"/>
              <a:t>(x,Q</a:t>
            </a:r>
            <a:r>
              <a:rPr lang="en-US" i="1" baseline="30000" dirty="0" smtClean="0"/>
              <a:t>2</a:t>
            </a:r>
            <a:r>
              <a:rPr lang="en-US" i="1" dirty="0" smtClean="0"/>
              <a:t>)=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G</a:t>
            </a:r>
            <a:r>
              <a:rPr lang="en-US" i="1" baseline="50000" dirty="0" err="1" smtClean="0"/>
              <a:t>Pb</a:t>
            </a:r>
            <a:r>
              <a:rPr lang="en-US" i="1" dirty="0" smtClean="0"/>
              <a:t>(x,Q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i="1" dirty="0"/>
              <a:t>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(x,Q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endParaRPr lang="en-US" i="1" baseline="5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973C-6B56-4138-B5DC-F9374D45C1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900" y="-1143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III) cont’d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The Color Glass Condensate </a:t>
            </a:r>
            <a:endParaRPr lang="en-US" dirty="0" smtClean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1111" y="571500"/>
            <a:ext cx="382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for example, F. </a:t>
            </a:r>
            <a:r>
              <a:rPr lang="en-US" sz="1400" dirty="0" err="1" smtClean="0"/>
              <a:t>Gelis</a:t>
            </a:r>
            <a:r>
              <a:rPr lang="en-US" sz="1400" dirty="0" smtClean="0"/>
              <a:t>, E. </a:t>
            </a:r>
            <a:r>
              <a:rPr lang="en-US" sz="1400" dirty="0" err="1" smtClean="0"/>
              <a:t>Iancu</a:t>
            </a:r>
            <a:r>
              <a:rPr lang="en-US" sz="1400" dirty="0" smtClean="0"/>
              <a:t>, J. </a:t>
            </a:r>
            <a:r>
              <a:rPr lang="en-US" sz="1400" dirty="0" err="1" smtClean="0"/>
              <a:t>Jalilian</a:t>
            </a:r>
            <a:r>
              <a:rPr lang="en-US" sz="1400" dirty="0" smtClean="0"/>
              <a:t>-</a:t>
            </a:r>
          </a:p>
          <a:p>
            <a:r>
              <a:rPr lang="en-US" sz="1400" dirty="0" smtClean="0"/>
              <a:t>Marian,  R. </a:t>
            </a:r>
            <a:r>
              <a:rPr lang="en-US" sz="1400" dirty="0" err="1" smtClean="0"/>
              <a:t>Venugopalan</a:t>
            </a:r>
            <a:r>
              <a:rPr lang="en-US" sz="1400" dirty="0" smtClean="0"/>
              <a:t>, arXiv:1002.0333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609725"/>
            <a:ext cx="4853379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86863" y="129540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g</a:t>
            </a:r>
            <a:r>
              <a:rPr lang="en-US" sz="1800" dirty="0" smtClean="0">
                <a:solidFill>
                  <a:srgbClr val="FF0000"/>
                </a:solidFill>
              </a:rPr>
              <a:t>luon density     </a:t>
            </a:r>
            <a:r>
              <a:rPr lang="en-US" sz="1800" i="1" dirty="0" smtClean="0">
                <a:solidFill>
                  <a:srgbClr val="FF0000"/>
                </a:solidFill>
              </a:rPr>
              <a:t>     </a:t>
            </a:r>
            <a:r>
              <a:rPr lang="en-US" sz="1800" dirty="0" smtClean="0">
                <a:solidFill>
                  <a:srgbClr val="FF0000"/>
                </a:solidFill>
              </a:rPr>
              <a:t>      saturates</a:t>
            </a:r>
            <a:r>
              <a:rPr lang="en-US" sz="1800" dirty="0" smtClean="0"/>
              <a:t> for</a:t>
            </a:r>
          </a:p>
          <a:p>
            <a:r>
              <a:rPr lang="en-US" sz="1800" dirty="0" smtClean="0"/>
              <a:t>large densities at small x 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024963" y="2474521"/>
          <a:ext cx="3315929" cy="723900"/>
        </p:xfrm>
        <a:graphic>
          <a:graphicData uri="http://schemas.openxmlformats.org/presentationml/2006/ole">
            <p:oleObj spid="_x0000_s57347" name="Equation" r:id="rId4" imgW="180324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15078" y="3446011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 emission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36262" y="3202767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diffusion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401443" y="3431367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g</a:t>
            </a:r>
            <a:r>
              <a:rPr lang="en-US" sz="1600" dirty="0" smtClean="0">
                <a:solidFill>
                  <a:srgbClr val="FF0000"/>
                </a:solidFill>
              </a:rPr>
              <a:t>-g merging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480701" y="1295400"/>
          <a:ext cx="944562" cy="382588"/>
        </p:xfrm>
        <a:graphic>
          <a:graphicData uri="http://schemas.openxmlformats.org/presentationml/2006/ole">
            <p:oleObj spid="_x0000_s57348" name="Equation" r:id="rId5" imgW="533160" imgH="215640" progId="Equation.3">
              <p:embed/>
            </p:oleObj>
          </a:graphicData>
        </a:graphic>
      </p:graphicFrame>
      <p:sp>
        <p:nvSpPr>
          <p:cNvPr id="16" name="Left Brace 15"/>
          <p:cNvSpPr/>
          <p:nvPr/>
        </p:nvSpPr>
        <p:spPr bwMode="auto">
          <a:xfrm rot="16200000">
            <a:off x="5805834" y="3026792"/>
            <a:ext cx="457200" cy="419457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6200000" flipV="1">
            <a:off x="6815663" y="3084121"/>
            <a:ext cx="304800" cy="76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Left Brace 18"/>
          <p:cNvSpPr/>
          <p:nvPr/>
        </p:nvSpPr>
        <p:spPr bwMode="auto">
          <a:xfrm rot="16200000">
            <a:off x="7748934" y="3026793"/>
            <a:ext cx="457200" cy="419457"/>
          </a:xfrm>
          <a:prstGeom prst="lef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4141991"/>
            <a:ext cx="3752374" cy="2039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g-g merging large if </a:t>
            </a:r>
          </a:p>
          <a:p>
            <a:endParaRPr lang="en-US" sz="1800" dirty="0" smtClean="0"/>
          </a:p>
          <a:p>
            <a:endParaRPr lang="en-US" sz="800" dirty="0"/>
          </a:p>
          <a:p>
            <a:pPr>
              <a:buFont typeface="Wingdings" pitchFamily="2" charset="2"/>
              <a:buChar char="è"/>
            </a:pPr>
            <a:r>
              <a:rPr lang="en-US" sz="1800" dirty="0" smtClean="0">
                <a:solidFill>
                  <a:srgbClr val="0000CC"/>
                </a:solidFill>
                <a:sym typeface="Wingdings" pitchFamily="2" charset="2"/>
              </a:rPr>
              <a:t>saturation scale  </a:t>
            </a:r>
          </a:p>
          <a:p>
            <a:pPr>
              <a:buFont typeface="Wingdings" pitchFamily="2" charset="2"/>
              <a:buChar char="è"/>
            </a:pPr>
            <a:endParaRPr lang="en-US" sz="1800" dirty="0" smtClean="0">
              <a:sym typeface="Wingdings" pitchFamily="2" charset="2"/>
            </a:endParaRPr>
          </a:p>
          <a:p>
            <a:endParaRPr lang="en-US" sz="1800" dirty="0">
              <a:sym typeface="Wingdings" pitchFamily="2" charset="2"/>
            </a:endParaRPr>
          </a:p>
          <a:p>
            <a:endParaRPr lang="en-US" sz="1050" dirty="0" smtClean="0">
              <a:sym typeface="Wingdings" pitchFamily="2" charset="2"/>
            </a:endParaRPr>
          </a:p>
          <a:p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</a:t>
            </a:r>
            <a:r>
              <a:rPr lang="en-US" sz="1800" baseline="-25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nuclear enhancement </a:t>
            </a:r>
            <a:r>
              <a:rPr lang="en-US" sz="1800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~ A</a:t>
            </a:r>
            <a:r>
              <a:rPr lang="en-US" sz="1800" baseline="30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1/3</a:t>
            </a:r>
            <a:endParaRPr lang="en-US"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7315200" y="4090988"/>
          <a:ext cx="889000" cy="442912"/>
        </p:xfrm>
        <a:graphic>
          <a:graphicData uri="http://schemas.openxmlformats.org/presentationml/2006/ole">
            <p:oleObj spid="_x0000_s57349" name="Equation" r:id="rId6" imgW="482400" imgH="241200" progId="Equation.3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600700" y="5219700"/>
          <a:ext cx="3143250" cy="552083"/>
        </p:xfrm>
        <a:graphic>
          <a:graphicData uri="http://schemas.openxmlformats.org/presentationml/2006/ole">
            <p:oleObj spid="_x0000_s57350" name="Equation" r:id="rId7" imgW="2019240" imgH="35532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29200" y="20193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Non-linear evolution eqn.</a:t>
            </a:r>
            <a:endParaRPr lang="en-US" sz="18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4953000" y="1257300"/>
            <a:ext cx="4076700" cy="33909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876800" y="5181600"/>
            <a:ext cx="4038600" cy="1028700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4863" y="1234619"/>
            <a:ext cx="4172937" cy="47089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CGC: an effective field theory:</a:t>
            </a:r>
          </a:p>
          <a:p>
            <a:endParaRPr lang="en-US" sz="4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mall-x gluons are described as the </a:t>
            </a:r>
          </a:p>
          <a:p>
            <a:r>
              <a:rPr lang="en-US" sz="1800" u="sng" dirty="0" smtClean="0"/>
              <a:t>color fields</a:t>
            </a:r>
            <a:r>
              <a:rPr lang="en-US" sz="1800" dirty="0" smtClean="0"/>
              <a:t> radiated by </a:t>
            </a:r>
            <a:r>
              <a:rPr lang="en-US" sz="1800" u="sng" dirty="0" smtClean="0"/>
              <a:t>fast color </a:t>
            </a:r>
          </a:p>
          <a:p>
            <a:r>
              <a:rPr lang="en-US" sz="1800" u="sng" dirty="0" smtClean="0"/>
              <a:t>sources</a:t>
            </a:r>
            <a:r>
              <a:rPr lang="en-US" sz="1800" dirty="0" smtClean="0"/>
              <a:t> at higher rapidity. This EFT </a:t>
            </a:r>
          </a:p>
          <a:p>
            <a:r>
              <a:rPr lang="en-US" sz="1800" dirty="0" smtClean="0"/>
              <a:t>describes the saturated gluons (slow </a:t>
            </a:r>
          </a:p>
          <a:p>
            <a:r>
              <a:rPr lang="en-US" sz="1800" dirty="0" err="1" smtClean="0"/>
              <a:t>partons</a:t>
            </a:r>
            <a:r>
              <a:rPr lang="en-US" sz="1800" dirty="0" smtClean="0"/>
              <a:t>) as a Color Glass Condensate.</a:t>
            </a:r>
          </a:p>
          <a:p>
            <a:endParaRPr lang="en-US" sz="1800" dirty="0"/>
          </a:p>
          <a:p>
            <a:r>
              <a:rPr lang="en-US" sz="1800" dirty="0" smtClean="0"/>
              <a:t>The EFT provides a gauge invariant,</a:t>
            </a:r>
          </a:p>
          <a:p>
            <a:r>
              <a:rPr lang="en-US" sz="1800" dirty="0"/>
              <a:t>u</a:t>
            </a:r>
            <a:r>
              <a:rPr lang="en-US" sz="1800" dirty="0" smtClean="0"/>
              <a:t>niversal distribution, </a:t>
            </a:r>
            <a:r>
              <a:rPr lang="en-US" sz="1800" i="1" dirty="0" smtClean="0"/>
              <a:t>W(</a:t>
            </a:r>
            <a:r>
              <a:rPr lang="el-GR" sz="1800" i="1" dirty="0" smtClean="0"/>
              <a:t>ρ</a:t>
            </a:r>
            <a:r>
              <a:rPr lang="en-US" sz="1800" i="1" dirty="0" smtClean="0"/>
              <a:t>)</a:t>
            </a:r>
            <a:r>
              <a:rPr lang="en-US" sz="1800" dirty="0" smtClean="0"/>
              <a:t>: </a:t>
            </a:r>
          </a:p>
          <a:p>
            <a:endParaRPr lang="en-US" sz="800" dirty="0"/>
          </a:p>
          <a:p>
            <a:r>
              <a:rPr lang="en-US" sz="1800" i="1" dirty="0" smtClean="0"/>
              <a:t>         W(</a:t>
            </a:r>
            <a:r>
              <a:rPr lang="el-GR" sz="1800" i="1" dirty="0" smtClean="0"/>
              <a:t>ρ</a:t>
            </a:r>
            <a:r>
              <a:rPr lang="en-US" sz="1800" i="1" dirty="0" smtClean="0"/>
              <a:t>) </a:t>
            </a:r>
            <a:r>
              <a:rPr lang="en-US" sz="1800" dirty="0" smtClean="0"/>
              <a:t>~ probability to find a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configuration </a:t>
            </a:r>
            <a:r>
              <a:rPr lang="el-GR" sz="1800" dirty="0" smtClean="0"/>
              <a:t>ρ</a:t>
            </a:r>
            <a:r>
              <a:rPr lang="en-US" sz="1800" dirty="0" smtClean="0"/>
              <a:t> of color sources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in a nucleus. </a:t>
            </a:r>
          </a:p>
          <a:p>
            <a:endParaRPr lang="en-US" sz="1800" dirty="0" smtClean="0"/>
          </a:p>
          <a:p>
            <a:r>
              <a:rPr lang="en-US" sz="1800" dirty="0" smtClean="0"/>
              <a:t>The evolution of W(</a:t>
            </a:r>
            <a:r>
              <a:rPr lang="el-GR" sz="1800" dirty="0" smtClean="0"/>
              <a:t>ρ</a:t>
            </a:r>
            <a:r>
              <a:rPr lang="en-US" sz="1800" dirty="0" smtClean="0"/>
              <a:t>) is described by</a:t>
            </a:r>
          </a:p>
          <a:p>
            <a:r>
              <a:rPr lang="en-US" sz="1800" dirty="0" smtClean="0"/>
              <a:t>the JIMWLK equation.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973C-6B56-4138-B5DC-F9374D45C1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: Most of the Suppression in A-A is from Cold Nuclear Matter Effects found in d-A Collisions</a:t>
            </a:r>
            <a:endParaRPr lang="en-US" dirty="0" smtClean="0">
              <a:latin typeface="Arial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04800" y="11811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EKS shadowing + dissociation: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use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d-Au data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determine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break-up cross section </a:t>
            </a:r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876300" y="5948362"/>
            <a:ext cx="1984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PRC </a:t>
            </a:r>
            <a:r>
              <a:rPr lang="en-US" sz="1400" u="sng" dirty="0">
                <a:latin typeface="Arial" pitchFamily="34" charset="0"/>
                <a:cs typeface="Arial" pitchFamily="34" charset="0"/>
              </a:rPr>
              <a:t>77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,024912(2008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1485900" y="6245225"/>
            <a:ext cx="256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&amp; Erratum: arXiv:0903.4845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391896" cy="37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4152900" y="1981200"/>
            <a:ext cx="4886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610100" y="12322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EKS shadowing + dissociation: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from d-Au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Au-Au data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at mid-rapidity 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81200"/>
            <a:ext cx="4857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2192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EKS shadowing + dissociation: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from d-Au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Au-Au data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at forward-rapidity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97"/>
  <p:tag name="DEFAULTHEIGHT" val="5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0.2|1.8"/>
</p:tagLst>
</file>

<file path=ppt/theme/theme1.xml><?xml version="1.0" encoding="utf-8"?>
<a:theme xmlns:a="http://schemas.openxmlformats.org/drawingml/2006/main" name="Collinsff_charm_03_15_05">
  <a:themeElements>
    <a:clrScheme name="Collinsff_charm_03_15_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llinsff_charm_03_15_05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ollinsff_charm_03_15_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insff_charm_03_15_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insff_charm_03_15_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insff_charm_03_15_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insff_charm_03_15_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insff_charm_03_15_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insff_charm_03_15_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insff_charm_03_15_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insff_charm_03_15_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insff_charm_03_15_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insff_charm_03_15_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insff_charm_03_15_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Collinsff_charm_03_15_05</Template>
  <TotalTime>26582</TotalTime>
  <Words>2875</Words>
  <Application>Microsoft Office PowerPoint</Application>
  <PresentationFormat>On-screen Show (4:3)</PresentationFormat>
  <Paragraphs>626</Paragraphs>
  <Slides>52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Collinsff_charm_03_15_05</vt:lpstr>
      <vt:lpstr>Equation</vt:lpstr>
      <vt:lpstr>Microsoft Equation 3.0</vt:lpstr>
      <vt:lpstr>    RHIC Measurements               and EIC Extensions</vt:lpstr>
      <vt:lpstr>RHIC: Why Study Nuclear Effects in Nucleon Structure?</vt:lpstr>
      <vt:lpstr>Understand the Beginning to Know the End</vt:lpstr>
      <vt:lpstr> If Matter in A-A Governed by Hydrodynamics  Azimuthal Anisotropy: Elliptic Flow v2 </vt:lpstr>
      <vt:lpstr>Elliptic Flow v2: Among Key Evidence for Formation of Partonic Matter at RHIC</vt:lpstr>
      <vt:lpstr>Elliptic Flow v2 : Choice of Initial State has Significant Impact on Hydro Calculations</vt:lpstr>
      <vt:lpstr>J/ψ Production: Some Relevant Cold Nuclear Matter Effects in the Initial State</vt:lpstr>
      <vt:lpstr>III) cont’d The Color Glass Condensate </vt:lpstr>
      <vt:lpstr>J/ψ : Most of the Suppression in A-A is from Cold Nuclear Matter Effects found in d-A Collisions</vt:lpstr>
      <vt:lpstr> Nucleon Structure in Nuclei Using d-Au Collisions at RHIC</vt:lpstr>
      <vt:lpstr>  Suppression of Cross Sections                      in Forward Direction:  Sufficient Evidence for Saturation Effects in the Gluon Field in the Initial State of  d-Au Collisions at RHIC?  </vt:lpstr>
      <vt:lpstr>Slide 12</vt:lpstr>
      <vt:lpstr>Slide 13</vt:lpstr>
      <vt:lpstr>Slide 14</vt:lpstr>
      <vt:lpstr>Theory vs Data  CGC Inspired</vt:lpstr>
      <vt:lpstr>Theory vs Data  Cronin + Shadowing + E-loss</vt:lpstr>
      <vt:lpstr>  Rapidity Separated di-Hadron Correlations:                                  Physics idea + detector upgrades              First Results   </vt:lpstr>
      <vt:lpstr>Slide 18</vt:lpstr>
      <vt:lpstr> New Forward Calorimeters in PHENIX and STAR for the Measurement of di-Hadron Correlations</vt:lpstr>
      <vt:lpstr>Slide 20</vt:lpstr>
      <vt:lpstr> Correlation Function CY and IdA</vt:lpstr>
      <vt:lpstr>Forward/Central IdA vs Ncoll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Conclusions</vt:lpstr>
      <vt:lpstr>Backup Slides</vt:lpstr>
      <vt:lpstr>Outlook – Run 8 Analysis</vt:lpstr>
      <vt:lpstr>Slide 36</vt:lpstr>
      <vt:lpstr>The STAR FMS Upgrade and Configuration for Run 2008</vt:lpstr>
      <vt:lpstr>Slide 38</vt:lpstr>
      <vt:lpstr>IdAu  from the PHENIX Muon Arms</vt:lpstr>
      <vt:lpstr>Forward/Central Correlation Widths</vt:lpstr>
      <vt:lpstr>MPC Pion/Cluster Identification</vt:lpstr>
      <vt:lpstr>IdA vs pTa</vt:lpstr>
      <vt:lpstr>IdA with 3 Trigger Particle Bins</vt:lpstr>
      <vt:lpstr>h+/- (trigger,central)/p0 (associate,forward)</vt:lpstr>
      <vt:lpstr>p0 (trigger,central)/p0 (associate,forward)</vt:lpstr>
      <vt:lpstr>p0 (trigger,central)/p0 (associate,forward)</vt:lpstr>
      <vt:lpstr>p0 (trigger,central)/cluster (associate,forward)</vt:lpstr>
      <vt:lpstr>Clusters vs p0s</vt:lpstr>
      <vt:lpstr>MPC Pion Selection</vt:lpstr>
      <vt:lpstr>MPC/CA Cuts</vt:lpstr>
      <vt:lpstr>Slide 51</vt:lpstr>
      <vt:lpstr>Elliptic Flow v2: Strong Evidence for Strongly Interacting Parton Matter at RHIC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hemisphere problem revisited</dc:title>
  <dc:creator>mgp</dc:creator>
  <cp:lastModifiedBy>Matthias Grosse Perdekamp</cp:lastModifiedBy>
  <cp:revision>704</cp:revision>
  <dcterms:created xsi:type="dcterms:W3CDTF">2005-03-16T12:03:15Z</dcterms:created>
  <dcterms:modified xsi:type="dcterms:W3CDTF">2010-04-07T13:56:06Z</dcterms:modified>
</cp:coreProperties>
</file>