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9" r:id="rId2"/>
    <p:sldId id="262" r:id="rId3"/>
    <p:sldId id="261" r:id="rId4"/>
    <p:sldId id="265" r:id="rId5"/>
    <p:sldId id="280" r:id="rId6"/>
    <p:sldId id="288" r:id="rId7"/>
    <p:sldId id="279" r:id="rId8"/>
    <p:sldId id="258" r:id="rId9"/>
    <p:sldId id="260" r:id="rId10"/>
    <p:sldId id="268" r:id="rId11"/>
    <p:sldId id="267" r:id="rId12"/>
    <p:sldId id="285" r:id="rId13"/>
    <p:sldId id="287" r:id="rId14"/>
    <p:sldId id="263" r:id="rId15"/>
    <p:sldId id="273" r:id="rId16"/>
    <p:sldId id="292" r:id="rId17"/>
    <p:sldId id="281" r:id="rId18"/>
    <p:sldId id="270" r:id="rId19"/>
    <p:sldId id="290" r:id="rId20"/>
    <p:sldId id="278" r:id="rId21"/>
    <p:sldId id="277" r:id="rId22"/>
    <p:sldId id="271" r:id="rId23"/>
    <p:sldId id="272" r:id="rId24"/>
    <p:sldId id="291" r:id="rId25"/>
    <p:sldId id="297" r:id="rId26"/>
    <p:sldId id="298" r:id="rId27"/>
    <p:sldId id="299" r:id="rId28"/>
    <p:sldId id="282" r:id="rId29"/>
    <p:sldId id="283" r:id="rId30"/>
    <p:sldId id="284" r:id="rId31"/>
    <p:sldId id="276" r:id="rId32"/>
    <p:sldId id="275" r:id="rId33"/>
    <p:sldId id="274" r:id="rId34"/>
    <p:sldId id="293" r:id="rId35"/>
    <p:sldId id="294" r:id="rId36"/>
    <p:sldId id="296" r:id="rId37"/>
    <p:sldId id="295" r:id="rId38"/>
    <p:sldId id="286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0" autoAdjust="0"/>
    <p:restoredTop sz="96324" autoAdjust="0"/>
  </p:normalViewPr>
  <p:slideViewPr>
    <p:cSldViewPr snapToGrid="0" snapToObjects="1">
      <p:cViewPr>
        <p:scale>
          <a:sx n="100" d="100"/>
          <a:sy n="100" d="100"/>
        </p:scale>
        <p:origin x="-80" y="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0383E-443B-2F4E-82CB-45D818B2998E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20DED-2287-6D49-B9A3-81C9520D1C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09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1FE16-0ED0-BE4D-9C26-658F49A791A5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490A8-12FA-8C47-AF94-E68F41895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10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FCF66-396E-CD45-B510-AE0B876382F9}" type="slidenum">
              <a:rPr lang="en-US"/>
              <a:pPr/>
              <a:t>4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536DC-9A8B-A245-AF4A-C11AD9890784}" type="slidenum">
              <a:rPr lang="en-US"/>
              <a:pPr/>
              <a:t>24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409BC0-5169-B642-AB1C-3CD43E528B14}" type="slidenum">
              <a:rPr lang="en-US"/>
              <a:pPr/>
              <a:t>25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THE VALUE OF DELTA SIGMA</a:t>
            </a:r>
          </a:p>
          <a:p>
            <a:endParaRPr lang="en-US" dirty="0" smtClean="0"/>
          </a:p>
          <a:p>
            <a:r>
              <a:rPr lang="en-US" smtClean="0"/>
              <a:t>ADD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2E98A-940B-FB4D-8617-C07794209A8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645E6-607F-B348-9595-FD4C0A980EE9}" type="slidenum">
              <a:rPr lang="en-US"/>
              <a:pPr/>
              <a:t>6</a:t>
            </a:fld>
            <a:endParaRPr lang="en-US"/>
          </a:p>
        </p:txBody>
      </p:sp>
      <p:sp>
        <p:nvSpPr>
          <p:cNvPr id="2129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D3AC0-2457-1548-99AE-11F4ACFFF5A5}" type="slidenum">
              <a:rPr lang="en-US"/>
              <a:pPr/>
              <a:t>7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652387-248C-1E42-AEE7-F5F8974C5D14}" type="slidenum">
              <a:rPr lang="en-US"/>
              <a:pPr/>
              <a:t>11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48F096-0553-BA4C-B099-10856591211A}" type="slidenum">
              <a:rPr lang="en-US"/>
              <a:pPr/>
              <a:t>14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39468-44AB-4C19-A264-5095B83602FE}" type="slidenum">
              <a:rPr lang="en-US">
                <a:latin typeface="Arial" pitchFamily="80" charset="0"/>
                <a:ea typeface="ＭＳ Ｐゴシック" pitchFamily="80" charset="-128"/>
                <a:cs typeface="ＭＳ Ｐゴシック" pitchFamily="80" charset="-128"/>
              </a:rPr>
              <a:pPr/>
              <a:t>17</a:t>
            </a:fld>
            <a:endParaRPr lang="en-US">
              <a:latin typeface="Arial" pitchFamily="80" charset="0"/>
              <a:ea typeface="ＭＳ Ｐゴシック" pitchFamily="80" charset="-128"/>
              <a:cs typeface="ＭＳ Ｐゴシック" pitchFamily="80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80" charset="0"/>
              <a:ea typeface="ＭＳ Ｐゴシック" pitchFamily="80" charset="-128"/>
              <a:cs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7727D-763D-B147-AB4A-6CA891A2AC18}" type="slidenum">
              <a:rPr lang="en-US"/>
              <a:pPr/>
              <a:t>18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F278A9-6573-4D78-A55A-84893A3D2B75}" type="slidenum">
              <a:rPr lang="en-US"/>
              <a:pPr/>
              <a:t>19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EDE0F-44B4-4244-8849-D53F037C0044}" type="slidenum">
              <a:rPr lang="en-US"/>
              <a:pPr/>
              <a:t>20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52400" y="1143000"/>
            <a:ext cx="8763000" cy="5181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107"/>
          </a:xfrm>
          <a:prstGeom prst="rect">
            <a:avLst/>
          </a:prstGeom>
          <a:solidFill>
            <a:srgbClr val="000090"/>
          </a:solidFill>
          <a:effectLst>
            <a:outerShdw blurRad="177800" dist="228600" dir="2700000" algn="tl" rotWithShape="0">
              <a:srgbClr val="000090">
                <a:alpha val="75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85" y="6531429"/>
            <a:ext cx="2133600" cy="326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9/26/14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43285" y="6531428"/>
            <a:ext cx="5984715" cy="326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1523" y="6531429"/>
            <a:ext cx="365277" cy="3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750D-1A69-C241-8010-A24D0A7BA4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mpleT-sm.gi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816340" y="6484620"/>
            <a:ext cx="327660" cy="3733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0"/>
        </a:buClr>
        <a:buSzPct val="77000"/>
        <a:buFont typeface="Wingdings" charset="2"/>
        <a:buChar char="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➥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F6600"/>
        </a:buClr>
        <a:buSzPct val="80000"/>
        <a:buFont typeface="Wingdings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emf"/><Relationship Id="rId12" Type="http://schemas.openxmlformats.org/officeDocument/2006/relationships/image" Target="../media/image79.emf"/><Relationship Id="rId13" Type="http://schemas.openxmlformats.org/officeDocument/2006/relationships/image" Target="../media/image80.emf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1.xml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tiff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emf"/><Relationship Id="rId7" Type="http://schemas.openxmlformats.org/officeDocument/2006/relationships/image" Target="../media/image111.wmf"/><Relationship Id="rId8" Type="http://schemas.openxmlformats.org/officeDocument/2006/relationships/image" Target="../media/image112.emf"/><Relationship Id="rId9" Type="http://schemas.openxmlformats.org/officeDocument/2006/relationships/image" Target="../media/image113.emf"/><Relationship Id="rId10" Type="http://schemas.openxmlformats.org/officeDocument/2006/relationships/image" Target="../media/image11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png"/><Relationship Id="rId5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6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046" y="1"/>
            <a:ext cx="7141621" cy="1549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Nuclear Physics Symposium:</a:t>
            </a:r>
            <a:br>
              <a:rPr lang="en-US" dirty="0" smtClean="0"/>
            </a:br>
            <a:r>
              <a:rPr lang="en-US" dirty="0" smtClean="0"/>
              <a:t>Exploring the Heart of Matter</a:t>
            </a:r>
            <a:br>
              <a:rPr lang="en-US" dirty="0" smtClean="0"/>
            </a:br>
            <a:r>
              <a:rPr lang="en-US" dirty="0" smtClean="0"/>
              <a:t>in honor of Roy Holt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046" y="1752600"/>
            <a:ext cx="6160504" cy="452265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Past: Nucleon spin physics at SLAC </a:t>
            </a:r>
          </a:p>
          <a:p>
            <a:pPr lvl="1"/>
            <a:r>
              <a:rPr lang="en-US" sz="2000" dirty="0" err="1" smtClean="0"/>
              <a:t>Björken</a:t>
            </a:r>
            <a:r>
              <a:rPr lang="en-US" sz="2000" dirty="0" smtClean="0"/>
              <a:t> sum rule</a:t>
            </a:r>
          </a:p>
          <a:p>
            <a:pPr lvl="1"/>
            <a:endParaRPr lang="en-US" dirty="0" smtClean="0"/>
          </a:p>
          <a:p>
            <a:r>
              <a:rPr lang="en-US" sz="2400" dirty="0" smtClean="0"/>
              <a:t>Present: Nucleon spin physics at </a:t>
            </a:r>
            <a:r>
              <a:rPr lang="en-US" sz="2400" dirty="0" err="1" smtClean="0"/>
              <a:t>JLab</a:t>
            </a:r>
            <a:r>
              <a:rPr lang="en-US" sz="2400" dirty="0" smtClean="0"/>
              <a:t> 6 </a:t>
            </a:r>
            <a:r>
              <a:rPr lang="en-US" sz="2400" dirty="0" err="1" smtClean="0"/>
              <a:t>GeV</a:t>
            </a:r>
            <a:r>
              <a:rPr lang="en-US" sz="2400" dirty="0" smtClean="0"/>
              <a:t> and 12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pPr lvl="1"/>
            <a:r>
              <a:rPr lang="en-US" sz="2000" dirty="0" err="1" smtClean="0"/>
              <a:t>Gerasimov-Drell-Hearn</a:t>
            </a:r>
            <a:r>
              <a:rPr lang="en-US" sz="2000" dirty="0" smtClean="0"/>
              <a:t> sum rule</a:t>
            </a:r>
          </a:p>
          <a:p>
            <a:pPr lvl="1"/>
            <a:r>
              <a:rPr lang="en-US" sz="2000" dirty="0" smtClean="0"/>
              <a:t>A</a:t>
            </a:r>
            <a:r>
              <a:rPr lang="en-US" sz="2000" baseline="-25000" dirty="0" smtClean="0"/>
              <a:t>1</a:t>
            </a:r>
            <a:r>
              <a:rPr lang="en-US" sz="2000" baseline="30000" dirty="0" smtClean="0"/>
              <a:t>n</a:t>
            </a:r>
            <a:r>
              <a:rPr lang="en-US" sz="2000" dirty="0" smtClean="0"/>
              <a:t>, A</a:t>
            </a:r>
            <a:r>
              <a:rPr lang="en-US" sz="2000" baseline="-25000" dirty="0" smtClean="0"/>
              <a:t>1</a:t>
            </a:r>
            <a:r>
              <a:rPr lang="en-US" sz="2000" baseline="30000" dirty="0" smtClean="0"/>
              <a:t>p,</a:t>
            </a:r>
            <a:r>
              <a:rPr lang="en-US" sz="2000" dirty="0" smtClean="0"/>
              <a:t> d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n</a:t>
            </a:r>
            <a:r>
              <a:rPr lang="en-US" sz="2000" dirty="0" smtClean="0"/>
              <a:t>, d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p</a:t>
            </a:r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Future Nucleon spin physics at an EIC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579" y="-8458"/>
            <a:ext cx="1778000" cy="2667000"/>
          </a:xfrm>
          <a:prstGeom prst="rect">
            <a:avLst/>
          </a:prstGeom>
        </p:spPr>
      </p:pic>
      <p:pic>
        <p:nvPicPr>
          <p:cNvPr id="10" name="Picture 9" descr="cerndesy1_4-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864" y="2857500"/>
            <a:ext cx="3265715" cy="36739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5550" y="6275259"/>
            <a:ext cx="1563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Courtesy of CERN Courier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746" y="5563027"/>
            <a:ext cx="34163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Disclaimer: </a:t>
            </a:r>
          </a:p>
          <a:p>
            <a:r>
              <a:rPr lang="en-US" sz="1400" dirty="0" smtClean="0"/>
              <a:t>This talk on nucleon spin structure is neither</a:t>
            </a:r>
          </a:p>
          <a:p>
            <a:r>
              <a:rPr lang="en-US" sz="1400" dirty="0" smtClean="0"/>
              <a:t>complete nor comprehensive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663107"/>
          </a:xfrm>
        </p:spPr>
        <p:txBody>
          <a:bodyPr/>
          <a:lstStyle/>
          <a:p>
            <a:r>
              <a:rPr lang="en-US" dirty="0" smtClean="0"/>
              <a:t>SLAC E142 – CERN SMC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Vernon-Hughes_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052" y="846666"/>
            <a:ext cx="1468428" cy="2121959"/>
          </a:xfrm>
          <a:prstGeom prst="rect">
            <a:avLst/>
          </a:prstGeom>
        </p:spPr>
      </p:pic>
      <p:pic>
        <p:nvPicPr>
          <p:cNvPr id="9" name="Picture 8" descr="Picture_Emly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0" y="937745"/>
            <a:ext cx="1542986" cy="21013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490" y="5067300"/>
            <a:ext cx="9038696" cy="146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New opportunity with Stanford Linear Collider (SLC) 50 </a:t>
            </a:r>
            <a:r>
              <a:rPr lang="en-US" sz="2000" dirty="0" err="1" smtClean="0">
                <a:solidFill>
                  <a:srgbClr val="FF0000"/>
                </a:solidFill>
              </a:rPr>
              <a:t>GeV</a:t>
            </a:r>
            <a:r>
              <a:rPr lang="en-US" sz="2000" dirty="0" smtClean="0">
                <a:solidFill>
                  <a:srgbClr val="FF0000"/>
                </a:solidFill>
              </a:rPr>
              <a:t> beam: Accessing lower </a:t>
            </a:r>
            <a:r>
              <a:rPr lang="en-US" sz="2000" i="1" dirty="0" err="1" smtClean="0">
                <a:solidFill>
                  <a:srgbClr val="FF0000"/>
                </a:solidFill>
                <a:latin typeface="Times"/>
                <a:cs typeface="Times"/>
              </a:rPr>
              <a:t>x</a:t>
            </a:r>
            <a:r>
              <a:rPr lang="en-US" sz="2000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to resolve the disagreement about the B.J. sum rule</a:t>
            </a:r>
            <a:endParaRPr lang="en-US" sz="2000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lvl="1"/>
            <a:r>
              <a:rPr lang="en-US" sz="2400" dirty="0" smtClean="0"/>
              <a:t>E154 DIS experiment using a polarized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 at 50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pPr lvl="1"/>
            <a:r>
              <a:rPr lang="en-US" sz="2400" dirty="0" smtClean="0"/>
              <a:t>E155 DIS experiment using 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and ND</a:t>
            </a:r>
            <a:r>
              <a:rPr lang="en-US" sz="2400" baseline="-25000" dirty="0" smtClean="0"/>
              <a:t>3 </a:t>
            </a:r>
            <a:r>
              <a:rPr lang="en-US" sz="2400" dirty="0" smtClean="0"/>
              <a:t>at 50 </a:t>
            </a:r>
            <a:r>
              <a:rPr lang="en-US" sz="2400" dirty="0" err="1" smtClean="0"/>
              <a:t>GeV</a:t>
            </a:r>
            <a:r>
              <a:rPr lang="en-US" sz="2400" dirty="0" smtClean="0"/>
              <a:t> </a:t>
            </a:r>
          </a:p>
        </p:txBody>
      </p:sp>
      <p:pic>
        <p:nvPicPr>
          <p:cNvPr id="16" name="Picture 15" descr="E142-SMC-6377-.png"/>
          <p:cNvPicPr>
            <a:picLocks noChangeAspect="1"/>
          </p:cNvPicPr>
          <p:nvPr/>
        </p:nvPicPr>
        <p:blipFill>
          <a:blip r:embed="rId4"/>
          <a:srcRect l="10116" t="36852"/>
          <a:stretch>
            <a:fillRect/>
          </a:stretch>
        </p:blipFill>
        <p:spPr>
          <a:xfrm>
            <a:off x="2272039" y="1282700"/>
            <a:ext cx="4735101" cy="3746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300" y="3049587"/>
            <a:ext cx="2057400" cy="1536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91466"/>
            <a:ext cx="2530315" cy="1771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agesHUGS06_Meziani_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203200"/>
            <a:ext cx="4684889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jsumrule.png"/>
          <p:cNvPicPr>
            <a:picLocks noChangeAspect="1"/>
          </p:cNvPicPr>
          <p:nvPr/>
        </p:nvPicPr>
        <p:blipFill>
          <a:blip r:embed="rId4"/>
          <a:srcRect t="3056" b="2315"/>
          <a:stretch>
            <a:fillRect/>
          </a:stretch>
        </p:blipFill>
        <p:spPr>
          <a:xfrm>
            <a:off x="4235901" y="12700"/>
            <a:ext cx="4908099" cy="64897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标题 1"/>
          <p:cNvSpPr>
            <a:spLocks noGrp="1"/>
          </p:cNvSpPr>
          <p:nvPr>
            <p:ph type="title"/>
          </p:nvPr>
        </p:nvSpPr>
        <p:spPr>
          <a:xfrm>
            <a:off x="215900" y="7409"/>
            <a:ext cx="8229600" cy="78369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2800" dirty="0" smtClean="0">
                <a:latin typeface="Comic Sans MS" pitchFamily="36" charset="0"/>
                <a:ea typeface="宋体" pitchFamily="36" charset="-122"/>
                <a:cs typeface="宋体" pitchFamily="36" charset="-122"/>
              </a:rPr>
              <a:t>Impressive experimental progress in QCD spin physics in the last 25 years</a:t>
            </a:r>
            <a:endParaRPr lang="zh-CN" altLang="en-US" sz="2800" dirty="0" smtClean="0">
              <a:latin typeface="Comic Sans MS" pitchFamily="36" charset="0"/>
              <a:ea typeface="宋体" pitchFamily="36" charset="-122"/>
              <a:cs typeface="宋体" pitchFamily="36" charset="-122"/>
            </a:endParaRPr>
          </a:p>
        </p:txBody>
      </p:sp>
      <p:sp>
        <p:nvSpPr>
          <p:cNvPr id="35844" name="内容占位符 2"/>
          <p:cNvSpPr>
            <a:spLocks noGrp="1"/>
          </p:cNvSpPr>
          <p:nvPr>
            <p:ph idx="1"/>
          </p:nvPr>
        </p:nvSpPr>
        <p:spPr>
          <a:xfrm>
            <a:off x="215900" y="1155700"/>
            <a:ext cx="8229600" cy="5524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FF0000"/>
              </a:buClr>
              <a:buSzPct val="60000"/>
              <a:buFont typeface="Wingdings" charset="2"/>
              <a:buChar char=""/>
            </a:pPr>
            <a:r>
              <a:rPr lang="en-US" altLang="zh-CN" sz="2800" dirty="0">
                <a:solidFill>
                  <a:srgbClr val="0033CC"/>
                </a:solidFill>
                <a:latin typeface="Comic Sans MS" pitchFamily="36" charset="0"/>
                <a:ea typeface="宋体" pitchFamily="36" charset="-122"/>
                <a:cs typeface="宋体" pitchFamily="36" charset="-122"/>
              </a:rPr>
              <a:t>Inclusive spin-dependent DIS  </a:t>
            </a:r>
            <a:endParaRPr lang="en-US" altLang="zh-CN" sz="2800" dirty="0" smtClean="0">
              <a:solidFill>
                <a:srgbClr val="0033CC"/>
              </a:solidFill>
              <a:latin typeface="Comic Sans MS" pitchFamily="36" charset="0"/>
              <a:ea typeface="宋体" pitchFamily="36" charset="-122"/>
              <a:cs typeface="宋体" pitchFamily="36" charset="-122"/>
            </a:endParaRPr>
          </a:p>
          <a:p>
            <a:pPr lvl="1" eaLnBrk="1" hangingPunct="1">
              <a:buClr>
                <a:srgbClr val="008000"/>
              </a:buClr>
              <a:buFont typeface="Arial"/>
              <a:buChar char="➥"/>
            </a:pPr>
            <a:r>
              <a:rPr lang="en-US" altLang="zh-CN" sz="2000" dirty="0" smtClean="0">
                <a:latin typeface="Arial" pitchFamily="36" charset="0"/>
                <a:ea typeface="宋体" pitchFamily="36" charset="-122"/>
                <a:cs typeface="宋体" pitchFamily="36" charset="-122"/>
              </a:rPr>
              <a:t>CERN: EMC</a:t>
            </a:r>
            <a:r>
              <a:rPr lang="en-US" altLang="zh-CN" sz="2000" dirty="0">
                <a:latin typeface="Arial" pitchFamily="36" charset="0"/>
                <a:ea typeface="宋体" pitchFamily="36" charset="-122"/>
                <a:cs typeface="宋体" pitchFamily="36" charset="-122"/>
              </a:rPr>
              <a:t>, SMC, COMPASS</a:t>
            </a:r>
            <a:endParaRPr lang="en-US" altLang="zh-CN" sz="2000" dirty="0" smtClean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 lvl="1" eaLnBrk="1" hangingPunct="1">
              <a:buClr>
                <a:srgbClr val="008000"/>
              </a:buClr>
              <a:buFont typeface="Arial"/>
              <a:buChar char="➥"/>
            </a:pPr>
            <a:r>
              <a:rPr lang="en-US" altLang="zh-CN" sz="2000" dirty="0" smtClean="0">
                <a:latin typeface="Arial" pitchFamily="36" charset="0"/>
                <a:ea typeface="宋体" pitchFamily="36" charset="-122"/>
                <a:cs typeface="宋体" pitchFamily="36" charset="-122"/>
              </a:rPr>
              <a:t>SLAC: E80, E142, E143, E154, E155</a:t>
            </a:r>
          </a:p>
          <a:p>
            <a:pPr lvl="1" eaLnBrk="1" hangingPunct="1">
              <a:buClr>
                <a:srgbClr val="008000"/>
              </a:buClr>
              <a:buFont typeface="Arial"/>
              <a:buChar char="➥"/>
            </a:pPr>
            <a:r>
              <a:rPr lang="en-US" altLang="zh-CN" sz="2000" dirty="0" smtClean="0">
                <a:latin typeface="Arial" pitchFamily="36" charset="0"/>
                <a:ea typeface="宋体" pitchFamily="36" charset="-122"/>
                <a:cs typeface="宋体" pitchFamily="36" charset="-122"/>
              </a:rPr>
              <a:t>DESY: HERMES</a:t>
            </a:r>
            <a:endParaRPr lang="en-US" altLang="zh-CN" sz="2000" dirty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 lvl="1" eaLnBrk="1" hangingPunct="1">
              <a:buClr>
                <a:srgbClr val="008000"/>
              </a:buClr>
              <a:buFont typeface="Arial"/>
              <a:buChar char="➥"/>
            </a:pPr>
            <a:r>
              <a:rPr lang="en-US" altLang="zh-CN" sz="2000" dirty="0" err="1" smtClean="0">
                <a:latin typeface="Arial" pitchFamily="36" charset="0"/>
                <a:ea typeface="宋体" pitchFamily="36" charset="-122"/>
                <a:cs typeface="宋体" pitchFamily="36" charset="-122"/>
              </a:rPr>
              <a:t>JLab</a:t>
            </a:r>
            <a:r>
              <a:rPr lang="en-US" altLang="zh-CN" sz="2000" dirty="0" smtClean="0">
                <a:latin typeface="Arial" pitchFamily="36" charset="0"/>
                <a:ea typeface="宋体" pitchFamily="36" charset="-122"/>
                <a:cs typeface="宋体" pitchFamily="36" charset="-122"/>
              </a:rPr>
              <a:t>: Hall </a:t>
            </a:r>
            <a:r>
              <a:rPr lang="en-US" altLang="zh-CN" sz="2000" dirty="0">
                <a:latin typeface="Arial" pitchFamily="36" charset="0"/>
                <a:ea typeface="宋体" pitchFamily="36" charset="-122"/>
                <a:cs typeface="宋体" pitchFamily="36" charset="-122"/>
              </a:rPr>
              <a:t>A, </a:t>
            </a:r>
            <a:r>
              <a:rPr lang="en-US" altLang="zh-CN" sz="2000" dirty="0" smtClean="0">
                <a:latin typeface="Arial" pitchFamily="36" charset="0"/>
                <a:ea typeface="宋体" pitchFamily="36" charset="-122"/>
                <a:cs typeface="宋体" pitchFamily="36" charset="-122"/>
              </a:rPr>
              <a:t>B and C</a:t>
            </a:r>
          </a:p>
          <a:p>
            <a:pPr lvl="1" eaLnBrk="1" hangingPunct="1"/>
            <a:endParaRPr lang="en-US" altLang="zh-CN" sz="2200" dirty="0" smtClean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 eaLnBrk="1" hangingPunct="1">
              <a:buClr>
                <a:srgbClr val="FF0000"/>
              </a:buClr>
              <a:buSzPct val="60000"/>
              <a:buFont typeface="Wingdings" charset="2"/>
              <a:buChar char=""/>
            </a:pPr>
            <a:r>
              <a:rPr lang="en-US" altLang="zh-CN" sz="2800" dirty="0">
                <a:solidFill>
                  <a:srgbClr val="0033CC"/>
                </a:solidFill>
                <a:latin typeface="Comic Sans MS" pitchFamily="36" charset="0"/>
                <a:ea typeface="宋体" pitchFamily="36" charset="-122"/>
                <a:cs typeface="宋体" pitchFamily="36" charset="-122"/>
              </a:rPr>
              <a:t>Semi-inclusive DIS</a:t>
            </a:r>
          </a:p>
          <a:p>
            <a:pPr lvl="1" eaLnBrk="1" hangingPunct="1">
              <a:buClr>
                <a:srgbClr val="008000"/>
              </a:buClr>
              <a:buFont typeface="Arial"/>
              <a:buChar char="➥"/>
            </a:pPr>
            <a:r>
              <a:rPr lang="en-US" altLang="zh-CN" sz="2000" dirty="0">
                <a:latin typeface="Arial" pitchFamily="36" charset="0"/>
                <a:ea typeface="宋体" pitchFamily="36" charset="-122"/>
                <a:cs typeface="宋体" pitchFamily="36" charset="-122"/>
              </a:rPr>
              <a:t>SMC, COMPASS</a:t>
            </a:r>
          </a:p>
          <a:p>
            <a:pPr lvl="1" eaLnBrk="1" hangingPunct="1">
              <a:buClr>
                <a:srgbClr val="008000"/>
              </a:buClr>
              <a:buFont typeface="Arial"/>
              <a:buChar char="➥"/>
            </a:pPr>
            <a:r>
              <a:rPr lang="en-US" altLang="zh-CN" sz="2000" dirty="0" smtClean="0">
                <a:latin typeface="Arial" pitchFamily="36" charset="0"/>
                <a:ea typeface="宋体" pitchFamily="36" charset="-122"/>
                <a:cs typeface="宋体" pitchFamily="36" charset="-122"/>
              </a:rPr>
              <a:t>HERMES, </a:t>
            </a:r>
            <a:r>
              <a:rPr lang="en-US" altLang="zh-CN" sz="2000" dirty="0" err="1" smtClean="0">
                <a:latin typeface="Arial" pitchFamily="36" charset="0"/>
                <a:ea typeface="宋体" pitchFamily="36" charset="-122"/>
                <a:cs typeface="宋体" pitchFamily="36" charset="-122"/>
              </a:rPr>
              <a:t>JLab</a:t>
            </a:r>
            <a:endParaRPr lang="en-US" altLang="zh-CN" sz="2000" dirty="0" smtClean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 lvl="1" eaLnBrk="1" hangingPunct="1"/>
            <a:endParaRPr lang="en-US" altLang="zh-CN" sz="2200" dirty="0" smtClean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 eaLnBrk="1" hangingPunct="1">
              <a:buClr>
                <a:srgbClr val="FF0000"/>
              </a:buClr>
              <a:buSzPct val="60000"/>
              <a:buFont typeface="Wingdings" charset="2"/>
              <a:buChar char=""/>
            </a:pPr>
            <a:r>
              <a:rPr lang="en-US" altLang="zh-CN" sz="2800" dirty="0">
                <a:solidFill>
                  <a:srgbClr val="0033CC"/>
                </a:solidFill>
                <a:latin typeface="Comic Sans MS" pitchFamily="36" charset="0"/>
                <a:ea typeface="宋体" pitchFamily="36" charset="-122"/>
                <a:cs typeface="宋体" pitchFamily="36" charset="-122"/>
              </a:rPr>
              <a:t>Polarized pp </a:t>
            </a:r>
            <a:r>
              <a:rPr lang="en-US" altLang="zh-CN" sz="2800" dirty="0" smtClean="0">
                <a:solidFill>
                  <a:srgbClr val="0033CC"/>
                </a:solidFill>
                <a:latin typeface="Comic Sans MS" pitchFamily="36" charset="0"/>
                <a:ea typeface="宋体" pitchFamily="36" charset="-122"/>
                <a:cs typeface="宋体" pitchFamily="36" charset="-122"/>
              </a:rPr>
              <a:t>collisions</a:t>
            </a:r>
            <a:endParaRPr lang="en-US" altLang="zh-CN" dirty="0" smtClean="0">
              <a:solidFill>
                <a:srgbClr val="0033CC"/>
              </a:solidFill>
              <a:latin typeface="Comic Sans MS" pitchFamily="36" charset="0"/>
              <a:ea typeface="宋体" pitchFamily="36" charset="-122"/>
              <a:cs typeface="宋体" pitchFamily="36" charset="-122"/>
            </a:endParaRPr>
          </a:p>
          <a:p>
            <a:pPr lvl="1">
              <a:buClr>
                <a:srgbClr val="008000"/>
              </a:buClr>
              <a:buSzPct val="100000"/>
              <a:buFont typeface="Arial"/>
              <a:buChar char="➥"/>
            </a:pPr>
            <a:r>
              <a:rPr lang="en-US" altLang="zh-CN" sz="2162" dirty="0" smtClean="0">
                <a:latin typeface="Arial" pitchFamily="36" charset="0"/>
                <a:ea typeface="宋体" pitchFamily="36" charset="-122"/>
                <a:cs typeface="宋体" pitchFamily="36" charset="-122"/>
              </a:rPr>
              <a:t>BNL: PHENIX </a:t>
            </a:r>
            <a:r>
              <a:rPr lang="en-US" altLang="zh-CN" sz="2162" dirty="0">
                <a:latin typeface="Arial" pitchFamily="36" charset="0"/>
                <a:ea typeface="宋体" pitchFamily="36" charset="-122"/>
                <a:cs typeface="宋体" pitchFamily="36" charset="-122"/>
              </a:rPr>
              <a:t>&amp; </a:t>
            </a:r>
            <a:r>
              <a:rPr lang="en-US" altLang="zh-CN" sz="2162" dirty="0" smtClean="0">
                <a:latin typeface="Arial" pitchFamily="36" charset="0"/>
                <a:ea typeface="宋体" pitchFamily="36" charset="-122"/>
                <a:cs typeface="宋体" pitchFamily="36" charset="-122"/>
              </a:rPr>
              <a:t>STAR</a:t>
            </a:r>
            <a:endParaRPr lang="en-US" altLang="zh-CN" sz="1600" dirty="0" smtClean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 eaLnBrk="1" hangingPunct="1">
              <a:buClr>
                <a:srgbClr val="FF0000"/>
              </a:buClr>
              <a:buSzPct val="60000"/>
              <a:buNone/>
            </a:pPr>
            <a:endParaRPr lang="en-US" altLang="zh-CN" sz="2000" dirty="0" smtClean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>
              <a:buClr>
                <a:srgbClr val="FF0000"/>
              </a:buClr>
              <a:buSzPct val="60000"/>
              <a:buFont typeface="Wingdings" charset="2"/>
              <a:buChar char=""/>
            </a:pPr>
            <a:r>
              <a:rPr lang="en-US" altLang="zh-CN" sz="2595" dirty="0" smtClean="0">
                <a:solidFill>
                  <a:srgbClr val="0000FF"/>
                </a:solidFill>
                <a:latin typeface="Comic Sans MS"/>
                <a:ea typeface="宋体" pitchFamily="36" charset="-122"/>
                <a:cs typeface="Comic Sans MS"/>
              </a:rPr>
              <a:t>Polarized </a:t>
            </a:r>
            <a:r>
              <a:rPr lang="en-US" altLang="zh-CN" sz="2595" dirty="0" err="1" smtClean="0">
                <a:solidFill>
                  <a:srgbClr val="0000FF"/>
                </a:solidFill>
                <a:latin typeface="Comic Sans MS"/>
                <a:ea typeface="宋体" pitchFamily="36" charset="-122"/>
                <a:cs typeface="Comic Sans MS"/>
              </a:rPr>
              <a:t>e+e</a:t>
            </a:r>
            <a:r>
              <a:rPr lang="en-US" altLang="zh-CN" sz="2595" dirty="0" smtClean="0">
                <a:solidFill>
                  <a:srgbClr val="0000FF"/>
                </a:solidFill>
                <a:latin typeface="Comic Sans MS"/>
                <a:ea typeface="宋体" pitchFamily="36" charset="-122"/>
                <a:cs typeface="Comic Sans MS"/>
              </a:rPr>
              <a:t>- collisions</a:t>
            </a:r>
          </a:p>
          <a:p>
            <a:pPr lvl="1">
              <a:buClr>
                <a:srgbClr val="008000"/>
              </a:buClr>
              <a:buFont typeface="Arial"/>
              <a:buChar char="➥"/>
            </a:pPr>
            <a:r>
              <a:rPr lang="en-US" altLang="zh-CN" sz="2195" dirty="0" smtClean="0">
                <a:latin typeface="Arial"/>
                <a:ea typeface="宋体" pitchFamily="36" charset="-122"/>
                <a:cs typeface="Arial"/>
              </a:rPr>
              <a:t>KEK: Belle</a:t>
            </a:r>
            <a:endParaRPr lang="en-US" altLang="zh-CN" sz="2195" dirty="0" smtClean="0">
              <a:latin typeface="Comic Sans MS"/>
              <a:ea typeface="宋体" pitchFamily="36" charset="-122"/>
              <a:cs typeface="Comic Sans MS"/>
            </a:endParaRPr>
          </a:p>
          <a:p>
            <a:pPr eaLnBrk="1" hangingPunct="1"/>
            <a:endParaRPr lang="en-US" altLang="zh-CN" dirty="0">
              <a:latin typeface="Comic Sans MS" pitchFamily="36" charset="0"/>
              <a:ea typeface="宋体" pitchFamily="36" charset="-122"/>
              <a:cs typeface="宋体" pitchFamily="36" charset="-122"/>
            </a:endParaRPr>
          </a:p>
          <a:p>
            <a:pPr lvl="1" eaLnBrk="1" hangingPunct="1"/>
            <a:endParaRPr lang="en-US" altLang="zh-CN" dirty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 lvl="1" eaLnBrk="1" hangingPunct="1">
              <a:buFont typeface="Wingdings" pitchFamily="36" charset="2"/>
              <a:buNone/>
            </a:pPr>
            <a:endParaRPr lang="en-US" altLang="zh-CN" dirty="0">
              <a:latin typeface="Arial" pitchFamily="36" charset="0"/>
              <a:ea typeface="宋体" pitchFamily="36" charset="-122"/>
              <a:cs typeface="宋体" pitchFamily="36" charset="-122"/>
            </a:endParaRPr>
          </a:p>
          <a:p>
            <a:pPr eaLnBrk="1" hangingPunct="1"/>
            <a:endParaRPr lang="zh-CN" altLang="en-US" dirty="0">
              <a:latin typeface="Comic Sans MS" pitchFamily="36" charset="0"/>
              <a:ea typeface="宋体" pitchFamily="36" charset="-122"/>
              <a:cs typeface="宋体" pitchFamily="36" charset="-122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229225"/>
            <a:ext cx="22098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2011" y="791104"/>
            <a:ext cx="2231989" cy="161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3224" y="3575610"/>
            <a:ext cx="2454275" cy="184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7075" y="2409296"/>
            <a:ext cx="26384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aerial_1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2942" y="3780896"/>
            <a:ext cx="1851058" cy="145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6600" y="5316296"/>
            <a:ext cx="2311400" cy="1541704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0550" y="12700"/>
            <a:ext cx="8032750" cy="596900"/>
          </a:xfrm>
          <a:solidFill>
            <a:srgbClr val="000090"/>
          </a:solidFill>
          <a:effectLst>
            <a:outerShdw blurRad="177800" dist="165100" dir="2700000" algn="tl" rotWithShape="0">
              <a:srgbClr val="000090">
                <a:alpha val="73000"/>
              </a:srgb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2400" b="0" dirty="0" smtClean="0">
                <a:solidFill>
                  <a:srgbClr val="FFFFFF"/>
                </a:solidFill>
              </a:rPr>
              <a:t>Quark and Gluon </a:t>
            </a:r>
            <a:r>
              <a:rPr lang="en-US" sz="2400" b="0" dirty="0" err="1" smtClean="0">
                <a:solidFill>
                  <a:srgbClr val="FFFFFF"/>
                </a:solidFill>
              </a:rPr>
              <a:t>Helicity</a:t>
            </a:r>
            <a:r>
              <a:rPr lang="en-US" sz="2400" b="0" dirty="0" smtClean="0">
                <a:solidFill>
                  <a:srgbClr val="FFFFFF"/>
                </a:solidFill>
              </a:rPr>
              <a:t> Distributions</a:t>
            </a:r>
            <a:endParaRPr lang="en-US" sz="2400" b="0" dirty="0">
              <a:solidFill>
                <a:srgbClr val="FFFFFF"/>
              </a:solidFill>
            </a:endParaRPr>
          </a:p>
        </p:txBody>
      </p:sp>
      <p:pic>
        <p:nvPicPr>
          <p:cNvPr id="10" name="Content Placeholder 9" descr="dssv.eps"/>
          <p:cNvPicPr>
            <a:picLocks noGrp="1" noChangeAspect="1"/>
          </p:cNvPicPr>
          <p:nvPr>
            <p:ph idx="1"/>
          </p:nvPr>
        </p:nvPicPr>
        <p:blipFill>
          <a:blip r:embed="rId2"/>
          <a:srcRect l="-11149" r="-11149"/>
          <a:stretch>
            <a:fillRect/>
          </a:stretch>
        </p:blipFill>
        <p:spPr>
          <a:xfrm>
            <a:off x="-268817" y="376237"/>
            <a:ext cx="4828919" cy="552926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4334932" y="4065489"/>
            <a:ext cx="4643967" cy="2290862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>
              <a:buClr>
                <a:srgbClr val="FF0000"/>
              </a:buClr>
              <a:buSzPct val="100000"/>
              <a:buFont typeface="Wingdings" charset="2"/>
              <a:buChar char=""/>
            </a:pPr>
            <a:r>
              <a:rPr lang="en-US" sz="3636" dirty="0" smtClean="0"/>
              <a:t> Global analysis with RHIC data</a:t>
            </a:r>
          </a:p>
          <a:p>
            <a:pPr>
              <a:buClr>
                <a:srgbClr val="FF0000"/>
              </a:buClr>
              <a:buFont typeface="Wingdings" charset="2"/>
              <a:buChar char=""/>
            </a:pPr>
            <a:endParaRPr lang="en-US" sz="3636" dirty="0" smtClean="0"/>
          </a:p>
          <a:p>
            <a:pPr>
              <a:buClr>
                <a:srgbClr val="FF0000"/>
              </a:buClr>
              <a:buFont typeface="Wingdings" charset="2"/>
              <a:buChar char=""/>
            </a:pPr>
            <a:r>
              <a:rPr lang="en-US" sz="3636" dirty="0" smtClean="0"/>
              <a:t> DIS and pp data seem consistent</a:t>
            </a:r>
          </a:p>
          <a:p>
            <a:pPr>
              <a:buClr>
                <a:srgbClr val="FF0000"/>
              </a:buClr>
              <a:buFont typeface="Wingdings" charset="2"/>
              <a:buChar char=""/>
            </a:pPr>
            <a:endParaRPr lang="en-US" sz="3636" dirty="0" smtClean="0"/>
          </a:p>
          <a:p>
            <a:pPr>
              <a:buClr>
                <a:srgbClr val="FF0000"/>
              </a:buClr>
              <a:buFont typeface="Wingdings" charset="2"/>
              <a:buChar char=""/>
            </a:pPr>
            <a:r>
              <a:rPr lang="en-US" sz="3636" dirty="0" smtClean="0"/>
              <a:t> Error on                is still large</a:t>
            </a:r>
          </a:p>
          <a:p>
            <a:endParaRPr lang="en-US" sz="4000" dirty="0" smtClean="0"/>
          </a:p>
          <a:p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46063"/>
            <a:ext cx="4121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Global DSSV analysis (de </a:t>
            </a:r>
            <a:r>
              <a:rPr lang="en-US" sz="1600" dirty="0" err="1" smtClean="0"/>
              <a:t>Florian</a:t>
            </a:r>
            <a:r>
              <a:rPr lang="en-US" sz="1600" dirty="0" smtClean="0"/>
              <a:t>, </a:t>
            </a:r>
            <a:r>
              <a:rPr lang="en-US" sz="1600" dirty="0" err="1" smtClean="0"/>
              <a:t>Sassot</a:t>
            </a:r>
            <a:r>
              <a:rPr lang="en-US" sz="1600" dirty="0" smtClean="0"/>
              <a:t>, </a:t>
            </a:r>
            <a:r>
              <a:rPr lang="en-US" sz="1600" dirty="0" err="1" smtClean="0"/>
              <a:t>Stratmann</a:t>
            </a:r>
            <a:r>
              <a:rPr lang="en-US" sz="1600" dirty="0" smtClean="0"/>
              <a:t>, </a:t>
            </a:r>
            <a:r>
              <a:rPr lang="en-US" sz="1600" dirty="0" err="1" smtClean="0"/>
              <a:t>Vogelsang</a:t>
            </a:r>
            <a:r>
              <a:rPr lang="en-US" sz="1600" dirty="0" smtClean="0"/>
              <a:t> 2008/2009)</a:t>
            </a:r>
          </a:p>
          <a:p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5836479"/>
            <a:ext cx="736600" cy="272222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067" y="6356351"/>
            <a:ext cx="2110658" cy="387672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0599C-28CC-3A49-A7E4-DF42C5B274A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pic>
        <p:nvPicPr>
          <p:cNvPr id="18" name="Picture 17" descr="1404.4293-22_Page_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808" y="711200"/>
            <a:ext cx="3924992" cy="34988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6330037"/>
            <a:ext cx="1549400" cy="3556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143000" y="152400"/>
            <a:ext cx="7086600" cy="5334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A0C9E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>
                <a:solidFill>
                  <a:schemeClr val="bg1"/>
                </a:solidFill>
                <a:latin typeface="Comic Sans MS" charset="0"/>
              </a:rPr>
              <a:t>Moments of Structure Functions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62000"/>
            <a:ext cx="764857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63107"/>
          </a:xfrm>
        </p:spPr>
        <p:txBody>
          <a:bodyPr/>
          <a:lstStyle/>
          <a:p>
            <a:r>
              <a:rPr lang="en-US" dirty="0" smtClean="0"/>
              <a:t>Spin Physics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4701"/>
            <a:ext cx="8229600" cy="4749800"/>
          </a:xfrm>
        </p:spPr>
        <p:txBody>
          <a:bodyPr/>
          <a:lstStyle/>
          <a:p>
            <a:r>
              <a:rPr lang="en-US" dirty="0" smtClean="0"/>
              <a:t>Started as early as winter 1994</a:t>
            </a:r>
          </a:p>
          <a:p>
            <a:pPr lvl="1"/>
            <a:r>
              <a:rPr lang="en-US" dirty="0" smtClean="0"/>
              <a:t>Generalized GDH experiment on the neutron approved E94-010 with A rating in Hall A.</a:t>
            </a:r>
          </a:p>
          <a:p>
            <a:pPr lvl="2"/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evolution of the neutron sum from 1 GeV</a:t>
            </a:r>
            <a:r>
              <a:rPr lang="en-US" baseline="30000" dirty="0" smtClean="0"/>
              <a:t>2</a:t>
            </a:r>
            <a:r>
              <a:rPr lang="en-US" dirty="0" smtClean="0"/>
              <a:t> to 0.1 GeV</a:t>
            </a:r>
            <a:r>
              <a:rPr lang="en-US" baseline="30000" dirty="0" smtClean="0"/>
              <a:t>2</a:t>
            </a:r>
          </a:p>
          <a:p>
            <a:pPr lvl="2"/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evolution of the </a:t>
            </a:r>
            <a:r>
              <a:rPr lang="en-US" dirty="0" err="1" smtClean="0"/>
              <a:t>Bjorken</a:t>
            </a:r>
            <a:r>
              <a:rPr lang="en-US" dirty="0" smtClean="0"/>
              <a:t> sum  at lower Q</a:t>
            </a:r>
            <a:r>
              <a:rPr lang="en-US" baseline="30000" dirty="0" smtClean="0"/>
              <a:t>2 </a:t>
            </a:r>
            <a:r>
              <a:rPr lang="en-US" dirty="0" smtClean="0"/>
              <a:t>1 GeV</a:t>
            </a:r>
            <a:r>
              <a:rPr lang="en-US" baseline="30000" dirty="0" smtClean="0"/>
              <a:t>2</a:t>
            </a:r>
            <a:r>
              <a:rPr lang="en-US" dirty="0" smtClean="0"/>
              <a:t> to 0.1 GeV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Summer 1994 A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n</a:t>
            </a:r>
            <a:r>
              <a:rPr lang="en-US" dirty="0" smtClean="0"/>
              <a:t> experiment E94-101 conditionally approved no rating </a:t>
            </a:r>
          </a:p>
          <a:p>
            <a:pPr lvl="1"/>
            <a:r>
              <a:rPr lang="en-US" dirty="0" smtClean="0"/>
              <a:t>1997 back to the PAC approved with B</a:t>
            </a:r>
          </a:p>
          <a:p>
            <a:pPr lvl="1"/>
            <a:r>
              <a:rPr lang="en-US" dirty="0" smtClean="0"/>
              <a:t> back to PAC as E99-117 approved with B+</a:t>
            </a:r>
          </a:p>
          <a:p>
            <a:r>
              <a:rPr lang="en-US" dirty="0" smtClean="0"/>
              <a:t>In the mean time Jaffe-</a:t>
            </a:r>
            <a:r>
              <a:rPr lang="en-US" dirty="0" err="1" smtClean="0"/>
              <a:t>Manohar</a:t>
            </a:r>
            <a:r>
              <a:rPr lang="en-US" dirty="0" smtClean="0"/>
              <a:t>  and </a:t>
            </a:r>
            <a:r>
              <a:rPr lang="en-US" dirty="0" err="1" smtClean="0"/>
              <a:t>Ji</a:t>
            </a:r>
            <a:r>
              <a:rPr lang="en-US" dirty="0" smtClean="0"/>
              <a:t> write two different spin sum rules for the nucleon.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72" y="5524500"/>
            <a:ext cx="4016425" cy="742658"/>
          </a:xfrm>
          <a:prstGeom prst="rect">
            <a:avLst/>
          </a:prstGeom>
          <a:ln>
            <a:solidFill>
              <a:srgbClr val="FF00FF"/>
            </a:solidFill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5524501"/>
            <a:ext cx="4711700" cy="774699"/>
          </a:xfrm>
          <a:prstGeom prst="rect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TextBox 13"/>
          <p:cNvSpPr txBox="1"/>
          <p:nvPr/>
        </p:nvSpPr>
        <p:spPr>
          <a:xfrm>
            <a:off x="1313257" y="6292558"/>
            <a:ext cx="154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Jaffe-</a:t>
            </a:r>
            <a:r>
              <a:rPr lang="en-US" dirty="0" err="1" smtClean="0"/>
              <a:t>Manohar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08700" y="6226628"/>
            <a:ext cx="311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19800" y="279400"/>
            <a:ext cx="927100" cy="787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76600" y="254000"/>
            <a:ext cx="901700" cy="787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09700"/>
            <a:ext cx="8229600" cy="703262"/>
          </a:xfrm>
        </p:spPr>
        <p:txBody>
          <a:bodyPr/>
          <a:lstStyle/>
          <a:p>
            <a:r>
              <a:rPr lang="en-US" dirty="0" smtClean="0"/>
              <a:t>The Other View: Beyond 1-D description</a:t>
            </a:r>
            <a:endParaRPr lang="en-US" dirty="0"/>
          </a:p>
        </p:txBody>
      </p:sp>
      <p:pic>
        <p:nvPicPr>
          <p:cNvPr id="6" name="Content Placeholder 5" descr="latex-image-1.pdf"/>
          <p:cNvPicPr>
            <a:picLocks noGrp="1" noChangeAspect="1"/>
          </p:cNvPicPr>
          <p:nvPr>
            <p:ph idx="1"/>
          </p:nvPr>
        </p:nvPicPr>
        <p:blipFill>
          <a:blip r:embed="rId2"/>
          <a:srcRect t="-2937" r="13117" b="56464"/>
          <a:stretch>
            <a:fillRect/>
          </a:stretch>
        </p:blipFill>
        <p:spPr>
          <a:xfrm>
            <a:off x="1101901" y="0"/>
            <a:ext cx="7150100" cy="12319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pic>
        <p:nvPicPr>
          <p:cNvPr id="17" name="Picture 8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5463" y="4559657"/>
            <a:ext cx="3788537" cy="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-60320" y="279400"/>
            <a:ext cx="104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Jaffe-</a:t>
            </a:r>
          </a:p>
          <a:p>
            <a:r>
              <a:rPr lang="en-US" dirty="0" err="1" smtClean="0"/>
              <a:t>Manohar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1816100" y="3962399"/>
            <a:ext cx="1155700" cy="597257"/>
          </a:xfrm>
          <a:prstGeom prst="straightConnector1">
            <a:avLst/>
          </a:prstGeom>
          <a:ln>
            <a:solidFill>
              <a:srgbClr val="8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19600" y="3962400"/>
            <a:ext cx="1104900" cy="7747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66" y="4559656"/>
            <a:ext cx="4197350" cy="931467"/>
          </a:xfrm>
          <a:prstGeom prst="rect">
            <a:avLst/>
          </a:prstGeom>
        </p:spPr>
      </p:pic>
      <p:grpSp>
        <p:nvGrpSpPr>
          <p:cNvPr id="3" name="Group 38"/>
          <p:cNvGrpSpPr/>
          <p:nvPr/>
        </p:nvGrpSpPr>
        <p:grpSpPr>
          <a:xfrm>
            <a:off x="1854200" y="5491122"/>
            <a:ext cx="5429692" cy="1023978"/>
            <a:chOff x="1854200" y="5491122"/>
            <a:chExt cx="5429692" cy="1023978"/>
          </a:xfrm>
        </p:grpSpPr>
        <p:cxnSp>
          <p:nvCxnSpPr>
            <p:cNvPr id="33" name="Straight Arrow Connector 32"/>
            <p:cNvCxnSpPr/>
            <p:nvPr/>
          </p:nvCxnSpPr>
          <p:spPr>
            <a:xfrm rot="10800000" flipV="1">
              <a:off x="6051108" y="5491122"/>
              <a:ext cx="1232784" cy="71917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854200" y="5491122"/>
              <a:ext cx="1600200" cy="726300"/>
            </a:xfrm>
            <a:prstGeom prst="straightConnector1">
              <a:avLst/>
            </a:prstGeom>
            <a:ln>
              <a:solidFill>
                <a:srgbClr val="8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447010" y="5868769"/>
              <a:ext cx="2572790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DVCS, DVMP</a:t>
              </a:r>
              <a:endParaRPr lang="en-US" sz="3600" dirty="0"/>
            </a:p>
          </p:txBody>
        </p:sp>
      </p:grp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0" y="2381250"/>
            <a:ext cx="8318500" cy="520700"/>
          </a:xfrm>
          <a:prstGeom prst="rect">
            <a:avLst/>
          </a:prstGeom>
        </p:spPr>
      </p:pic>
      <p:grpSp>
        <p:nvGrpSpPr>
          <p:cNvPr id="8" name="Group 40"/>
          <p:cNvGrpSpPr/>
          <p:nvPr/>
        </p:nvGrpSpPr>
        <p:grpSpPr>
          <a:xfrm>
            <a:off x="0" y="2901950"/>
            <a:ext cx="8918621" cy="1435100"/>
            <a:chOff x="94366" y="2901950"/>
            <a:chExt cx="8918621" cy="1435100"/>
          </a:xfrm>
        </p:grpSpPr>
        <p:sp>
          <p:nvSpPr>
            <p:cNvPr id="20" name="Rectangle 19"/>
            <p:cNvSpPr/>
            <p:nvPr/>
          </p:nvSpPr>
          <p:spPr>
            <a:xfrm>
              <a:off x="5593907" y="3263900"/>
              <a:ext cx="914400" cy="8255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39"/>
            <p:cNvGrpSpPr/>
            <p:nvPr/>
          </p:nvGrpSpPr>
          <p:grpSpPr>
            <a:xfrm>
              <a:off x="94366" y="2901950"/>
              <a:ext cx="8918621" cy="1435100"/>
              <a:chOff x="225379" y="2857500"/>
              <a:chExt cx="8918621" cy="1435100"/>
            </a:xfrm>
          </p:grpSpPr>
          <p:pic>
            <p:nvPicPr>
              <p:cNvPr id="7" name="Content Placeholder 5" descr="latex-image-1.pdf"/>
              <p:cNvPicPr>
                <a:picLocks noChangeAspect="1"/>
              </p:cNvPicPr>
              <p:nvPr/>
            </p:nvPicPr>
            <p:blipFill>
              <a:blip r:embed="rId2"/>
              <a:srcRect t="54926" b="-6411"/>
              <a:stretch>
                <a:fillRect/>
              </a:stretch>
            </p:blipFill>
            <p:spPr>
              <a:xfrm>
                <a:off x="914400" y="2857500"/>
                <a:ext cx="8229600" cy="14351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25379" y="3307378"/>
                <a:ext cx="4636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/>
                  <a:t>Ji</a:t>
                </a:r>
                <a:endParaRPr lang="en-US" sz="2000" dirty="0"/>
              </a:p>
            </p:txBody>
          </p:sp>
        </p:grpSp>
      </p:grpSp>
      <p:grpSp>
        <p:nvGrpSpPr>
          <p:cNvPr id="12" name="Group 29"/>
          <p:cNvGrpSpPr/>
          <p:nvPr/>
        </p:nvGrpSpPr>
        <p:grpSpPr>
          <a:xfrm>
            <a:off x="117521" y="2163762"/>
            <a:ext cx="8801100" cy="923330"/>
            <a:chOff x="165100" y="2482503"/>
            <a:chExt cx="8801100" cy="923330"/>
          </a:xfrm>
        </p:grpSpPr>
        <p:sp>
          <p:nvSpPr>
            <p:cNvPr id="31" name="TextBox 30"/>
            <p:cNvSpPr txBox="1"/>
            <p:nvPr/>
          </p:nvSpPr>
          <p:spPr>
            <a:xfrm>
              <a:off x="3949700" y="2482503"/>
              <a:ext cx="5016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 </a:t>
              </a:r>
              <a:r>
                <a:rPr lang="en-US" sz="2600" dirty="0" smtClean="0"/>
                <a:t>(Change  in OAM as quark leaves               nucleon) </a:t>
              </a:r>
              <a:r>
                <a:rPr lang="en-US" sz="2000" dirty="0" smtClean="0">
                  <a:solidFill>
                    <a:srgbClr val="FF00FF"/>
                  </a:solidFill>
                </a:rPr>
                <a:t>M. </a:t>
              </a:r>
              <a:r>
                <a:rPr lang="en-US" sz="2000" dirty="0" err="1" smtClean="0">
                  <a:solidFill>
                    <a:srgbClr val="FF00FF"/>
                  </a:solidFill>
                </a:rPr>
                <a:t>Burkardt</a:t>
              </a:r>
              <a:r>
                <a:rPr lang="en-US" sz="2000" dirty="0" smtClean="0">
                  <a:solidFill>
                    <a:srgbClr val="FF00FF"/>
                  </a:solidFill>
                </a:rPr>
                <a:t> arXiv:1205.2916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  <p:pic>
          <p:nvPicPr>
            <p:cNvPr id="32" name="Picture 31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100" y="2527300"/>
              <a:ext cx="3784600" cy="596900"/>
            </a:xfrm>
            <a:prstGeom prst="rect">
              <a:avLst/>
            </a:prstGeom>
          </p:spPr>
        </p:pic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ad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228600"/>
            <a:ext cx="8610600" cy="774700"/>
          </a:xfrm>
          <a:solidFill>
            <a:srgbClr val="000090"/>
          </a:solidFill>
          <a:effectLst>
            <a:outerShdw blurRad="177800" dist="165100" dir="2700000" algn="tl" rotWithShape="0">
              <a:srgbClr val="000090">
                <a:alpha val="73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Comic Sans MS" pitchFamily="80" charset="0"/>
                <a:ea typeface="ＭＳ Ｐゴシック" pitchFamily="80" charset="-128"/>
              </a:rPr>
              <a:t>Jefferson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80" charset="0"/>
                <a:ea typeface="ＭＳ Ｐゴシック" pitchFamily="80" charset="-128"/>
              </a:rPr>
              <a:t>Lab  Polarized DIS experiments at 6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80" charset="0"/>
                <a:ea typeface="ＭＳ Ｐゴシック" pitchFamily="80" charset="-128"/>
              </a:rPr>
              <a:t>GeV</a:t>
            </a:r>
            <a:endParaRPr lang="en-US" sz="2400" dirty="0">
              <a:solidFill>
                <a:schemeClr val="bg1"/>
              </a:solidFill>
              <a:latin typeface="Comic Sans MS" pitchFamily="80" charset="0"/>
              <a:ea typeface="ＭＳ Ｐゴシック" pitchFamily="80" charset="-128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6050"/>
            <a:ext cx="2133600" cy="365125"/>
          </a:xfrm>
        </p:spPr>
        <p:txBody>
          <a:bodyPr/>
          <a:lstStyle/>
          <a:p>
            <a:r>
              <a:rPr lang="en-US" smtClean="0"/>
              <a:t>9/26/14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0599C-28CC-3A49-A7E4-DF42C5B274A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0" y="5638800"/>
            <a:ext cx="8950325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74713">
              <a:buClr>
                <a:srgbClr val="000000"/>
              </a:buClr>
              <a:buSzPct val="45000"/>
              <a:buFont typeface="StarBats" charset="0"/>
              <a:buNone/>
              <a:tabLst>
                <a:tab pos="693738" algn="l"/>
                <a:tab pos="1389063" algn="l"/>
                <a:tab pos="2082800" algn="l"/>
                <a:tab pos="2776538" algn="l"/>
              </a:tabLst>
            </a:pPr>
            <a:r>
              <a:rPr lang="en-GB" sz="2300" b="1" i="1">
                <a:effectLst/>
                <a:latin typeface="Times" pitchFamily="80" charset="0"/>
              </a:rPr>
              <a:t> </a:t>
            </a:r>
            <a:r>
              <a:rPr lang="en-GB" sz="2800" b="1">
                <a:solidFill>
                  <a:srgbClr val="FF0000"/>
                </a:solidFill>
                <a:effectLst/>
                <a:latin typeface="Times" pitchFamily="80" charset="0"/>
              </a:rPr>
              <a:t>         </a:t>
            </a:r>
            <a:r>
              <a:rPr lang="en-GB" sz="2000" b="1">
                <a:effectLst/>
                <a:latin typeface="Times" pitchFamily="80" charset="0"/>
              </a:rPr>
              <a:t>HallA: two HRS’                    Hall B:CLAS              Hall C: HMS+SOS 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28600" y="2209800"/>
            <a:ext cx="2514600" cy="655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74713">
              <a:buClr>
                <a:srgbClr val="000000"/>
              </a:buClr>
              <a:buSzPct val="45000"/>
              <a:buFont typeface="StarBats" charset="0"/>
              <a:buNone/>
              <a:tabLst>
                <a:tab pos="693738" algn="l"/>
                <a:tab pos="1389063" algn="l"/>
                <a:tab pos="2082800" algn="l"/>
                <a:tab pos="2776538" algn="l"/>
              </a:tabLst>
            </a:pPr>
            <a:r>
              <a:rPr lang="en-GB" sz="2300" b="1" i="1" dirty="0">
                <a:effectLst/>
                <a:latin typeface="Times" pitchFamily="80" charset="0"/>
              </a:rPr>
              <a:t> 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6 </a:t>
            </a:r>
            <a:r>
              <a:rPr lang="en-GB" sz="2000" b="1" dirty="0" err="1">
                <a:solidFill>
                  <a:schemeClr val="accent2"/>
                </a:solidFill>
                <a:effectLst/>
                <a:latin typeface="Times" pitchFamily="80" charset="0"/>
              </a:rPr>
              <a:t>GeV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 pol.  </a:t>
            </a:r>
            <a:r>
              <a:rPr lang="en-GB" sz="2000" b="1" dirty="0" err="1">
                <a:solidFill>
                  <a:schemeClr val="accent2"/>
                </a:solidFill>
                <a:effectLst/>
                <a:latin typeface="Times" pitchFamily="80" charset="0"/>
              </a:rPr>
              <a:t>e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 beam</a:t>
            </a:r>
          </a:p>
          <a:p>
            <a:pPr defTabSz="874713">
              <a:buClr>
                <a:srgbClr val="000000"/>
              </a:buClr>
              <a:buSzPct val="45000"/>
              <a:buFont typeface="StarBats" charset="0"/>
              <a:buNone/>
              <a:tabLst>
                <a:tab pos="693738" algn="l"/>
                <a:tab pos="1389063" algn="l"/>
                <a:tab pos="2082800" algn="l"/>
                <a:tab pos="2776538" algn="l"/>
              </a:tabLst>
            </a:pP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 </a:t>
            </a:r>
            <a:r>
              <a:rPr lang="en-GB" sz="2000" b="1" dirty="0" err="1">
                <a:solidFill>
                  <a:schemeClr val="accent2"/>
                </a:solidFill>
                <a:effectLst/>
                <a:latin typeface="Times" pitchFamily="80" charset="0"/>
              </a:rPr>
              <a:t>Pol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=85%, 100</a:t>
            </a:r>
            <a:r>
              <a:rPr lang="en-GB" sz="2000" b="1" dirty="0">
                <a:solidFill>
                  <a:schemeClr val="accent2"/>
                </a:solidFill>
                <a:effectLst/>
                <a:latin typeface="Symbol" pitchFamily="80" charset="2"/>
              </a:rPr>
              <a:t>m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A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800" y="6096000"/>
            <a:ext cx="2632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Luminosity~10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36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(cm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-2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s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-1 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)</a:t>
            </a:r>
            <a:endParaRPr lang="en-US" sz="1600">
              <a:effectLst>
                <a:outerShdw blurRad="38100" dist="38100" dir="2700000" algn="tl">
                  <a:srgbClr val="DDDDDD"/>
                </a:outerShdw>
              </a:effectLst>
              <a:latin typeface="Comic Sans MS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5715000" y="6096000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Luminosity up to 10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35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(cm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-2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s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-1</a:t>
            </a:r>
            <a:r>
              <a:rPr lang="en-US" sz="1600" baseline="30000"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)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483350"/>
            <a:ext cx="2895600" cy="365125"/>
          </a:xfrm>
        </p:spPr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1447800" y="1066800"/>
            <a:ext cx="111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mic Sans MS" charset="0"/>
              </a:rPr>
              <a:t>Proton</a:t>
            </a:r>
            <a:endParaRPr lang="en-US">
              <a:latin typeface="cmr17" pitchFamily="1" charset="0"/>
            </a:endParaRP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6096000" y="1143000"/>
            <a:ext cx="136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FF00"/>
                </a:solidFill>
                <a:latin typeface="Comic Sans MS" charset="0"/>
              </a:rPr>
              <a:t>Neutron</a:t>
            </a:r>
            <a:endParaRPr lang="en-US">
              <a:latin typeface="cmr17" pitchFamily="1" charset="0"/>
            </a:endParaRPr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24000"/>
            <a:ext cx="4473575" cy="5105400"/>
          </a:xfrm>
          <a:prstGeom prst="rect">
            <a:avLst/>
          </a:prstGeom>
          <a:noFill/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0"/>
            <a:ext cx="4181475" cy="5108575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7201" y="228600"/>
            <a:ext cx="8588374" cy="7620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117088" dir="2963922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>
                <a:solidFill>
                  <a:schemeClr val="bg1"/>
                </a:solidFill>
                <a:latin typeface="Comic Sans MS" charset="0"/>
              </a:rPr>
              <a:t>World data for </a:t>
            </a:r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A</a:t>
            </a:r>
            <a:r>
              <a:rPr lang="en-US" sz="3200" baseline="-25000" dirty="0" smtClean="0">
                <a:solidFill>
                  <a:schemeClr val="bg1"/>
                </a:solidFill>
                <a:latin typeface="Comic Sans MS" charset="0"/>
              </a:rPr>
              <a:t>1</a:t>
            </a:r>
            <a:r>
              <a:rPr lang="en-US" sz="3200" baseline="-25000" dirty="0" smtClean="0">
                <a:solidFill>
                  <a:srgbClr val="FF9900"/>
                </a:solidFill>
                <a:latin typeface="Comic Sans MS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Comic Sans MS" charset="0"/>
              </a:rPr>
              <a:t>&amp;</a:t>
            </a:r>
            <a:r>
              <a:rPr lang="en-US" sz="3200" dirty="0" smtClean="0">
                <a:solidFill>
                  <a:srgbClr val="FF9900"/>
                </a:solidFill>
                <a:latin typeface="Comic Sans MS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Physics Issues</a:t>
            </a:r>
            <a:endParaRPr lang="en-US" sz="3200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0" y="685800"/>
            <a:ext cx="4862513" cy="5253702"/>
          </a:xfrm>
          <a:prstGeom prst="rect">
            <a:avLst/>
          </a:prstGeom>
          <a:noFill/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0732" y="596900"/>
            <a:ext cx="5304781" cy="5623718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263900" y="6269819"/>
            <a:ext cx="34477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omic Sans MS" charset="0"/>
              </a:rPr>
              <a:t>X. </a:t>
            </a:r>
            <a:r>
              <a:rPr lang="en-US" sz="1400" dirty="0" err="1">
                <a:latin typeface="Comic Sans MS" charset="0"/>
              </a:rPr>
              <a:t>Zheng</a:t>
            </a:r>
            <a:r>
              <a:rPr lang="en-US" sz="1400" dirty="0">
                <a:latin typeface="Comic Sans MS" charset="0"/>
              </a:rPr>
              <a:t> et al. </a:t>
            </a:r>
            <a:r>
              <a:rPr lang="en-US" sz="1400" b="1" dirty="0">
                <a:latin typeface="Comic Sans MS" charset="0"/>
              </a:rPr>
              <a:t>P</a:t>
            </a:r>
            <a:r>
              <a:rPr lang="en-US" sz="1400" dirty="0">
                <a:latin typeface="Comic Sans MS" charset="0"/>
              </a:rPr>
              <a:t>RL 92, 012004 ( 2004)</a:t>
            </a:r>
          </a:p>
          <a:p>
            <a:r>
              <a:rPr lang="en-US" sz="1400" dirty="0">
                <a:latin typeface="Comic Sans MS" charset="0"/>
              </a:rPr>
              <a:t>and  </a:t>
            </a:r>
            <a:r>
              <a:rPr lang="en-US" sz="1400" b="1" dirty="0">
                <a:latin typeface="Comic Sans MS" charset="0"/>
              </a:rPr>
              <a:t>PRC</a:t>
            </a:r>
            <a:r>
              <a:rPr lang="en-US" sz="1400" dirty="0">
                <a:latin typeface="Comic Sans MS" charset="0"/>
              </a:rPr>
              <a:t>70, 065270 (2004)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57200" y="63500"/>
            <a:ext cx="8153400" cy="5334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mic Sans MS" pitchFamily="17" charset="0"/>
              </a:rPr>
              <a:t>A</a:t>
            </a:r>
            <a:r>
              <a:rPr lang="en-US" sz="2800" baseline="-25000" dirty="0" smtClean="0">
                <a:solidFill>
                  <a:schemeClr val="bg1"/>
                </a:solidFill>
                <a:latin typeface="Comic Sans MS" pitchFamily="17" charset="0"/>
              </a:rPr>
              <a:t>1</a:t>
            </a:r>
            <a:r>
              <a:rPr lang="en-US" sz="2800" baseline="30000" dirty="0" smtClean="0">
                <a:solidFill>
                  <a:schemeClr val="bg1"/>
                </a:solidFill>
                <a:latin typeface="Comic Sans MS" pitchFamily="17" charset="0"/>
              </a:rPr>
              <a:t>n</a:t>
            </a:r>
            <a:r>
              <a:rPr lang="en-US" sz="3200" b="1" dirty="0" smtClean="0">
                <a:solidFill>
                  <a:srgbClr val="FC9600"/>
                </a:solidFill>
                <a:latin typeface="Comic Sans MS" pitchFamily="17" charset="0"/>
              </a:rPr>
              <a:t> </a:t>
            </a:r>
            <a:endParaRPr lang="en-US" sz="3200" b="1" dirty="0">
              <a:solidFill>
                <a:srgbClr val="FC9600"/>
              </a:solidFill>
              <a:latin typeface="Comic Sans MS" pitchFamily="1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Past: Nucleon spin Physics at SLAC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5" y="1206500"/>
            <a:ext cx="9134315" cy="51689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After the Nuclear Physics  at SLAC (NPAS) Program</a:t>
            </a:r>
          </a:p>
          <a:p>
            <a:pPr lvl="2"/>
            <a:r>
              <a:rPr lang="en-US" dirty="0" smtClean="0"/>
              <a:t>NE1-?-NE3-?-NE5-?-?-</a:t>
            </a:r>
            <a:r>
              <a:rPr lang="en-US" dirty="0" smtClean="0">
                <a:solidFill>
                  <a:srgbClr val="008000"/>
                </a:solidFill>
              </a:rPr>
              <a:t>NE8</a:t>
            </a:r>
            <a:r>
              <a:rPr lang="en-US" dirty="0" smtClean="0"/>
              <a:t>-</a:t>
            </a:r>
            <a:r>
              <a:rPr lang="en-US" smtClean="0"/>
              <a:t>NE9</a:t>
            </a:r>
            <a:r>
              <a:rPr lang="en-US" smtClean="0"/>
              <a:t>-NE17-NE18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err="1" smtClean="0"/>
              <a:t>Pegasys/MarkII</a:t>
            </a:r>
            <a:r>
              <a:rPr lang="en-US" dirty="0" smtClean="0"/>
              <a:t>: A program of internal target physics using the MARK II detector at the PEP storage ring. </a:t>
            </a:r>
          </a:p>
          <a:p>
            <a:pPr lvl="2"/>
            <a:r>
              <a:rPr lang="en-US" dirty="0" smtClean="0"/>
              <a:t>Negotiations failed</a:t>
            </a:r>
          </a:p>
          <a:p>
            <a:pPr lvl="2"/>
            <a:r>
              <a:rPr lang="en-US" dirty="0" smtClean="0"/>
              <a:t>PEPII: B-factory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High Energy Polarized Beams and Target in End Station A</a:t>
            </a:r>
          </a:p>
          <a:p>
            <a:pPr lvl="2"/>
            <a:r>
              <a:rPr lang="en-US" dirty="0" smtClean="0"/>
              <a:t>Negotiations with SLC to be able to have some beam in End station A succeeded</a:t>
            </a:r>
          </a:p>
          <a:p>
            <a:pPr lvl="2"/>
            <a:r>
              <a:rPr lang="en-US" dirty="0" smtClean="0"/>
              <a:t>A trying time for SLAC, the competition from CERN was stiff some other physics needed to come out of the Lab </a:t>
            </a:r>
          </a:p>
          <a:p>
            <a:pPr lvl="2"/>
            <a:endParaRPr lang="en-US" dirty="0" smtClean="0"/>
          </a:p>
          <a:p>
            <a:pPr lvl="2">
              <a:buNone/>
            </a:pPr>
            <a:r>
              <a:rPr lang="en-US" dirty="0" smtClean="0"/>
              <a:t>Question: Where to do Spin Physics at DESY or SLAC?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68700" y="1981200"/>
            <a:ext cx="469900" cy="3683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deltau_deltad_6G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7612" y="678076"/>
            <a:ext cx="4116388" cy="5867400"/>
          </a:xfrm>
          <a:prstGeom prst="rect">
            <a:avLst/>
          </a:prstGeom>
          <a:noFill/>
        </p:spPr>
      </p:pic>
      <p:sp>
        <p:nvSpPr>
          <p:cNvPr id="125956" name="AutoShape 4"/>
          <p:cNvSpPr>
            <a:spLocks noChangeArrowheads="1"/>
          </p:cNvSpPr>
          <p:nvPr/>
        </p:nvSpPr>
        <p:spPr bwMode="auto">
          <a:xfrm rot="-3872244">
            <a:off x="3848100" y="3771900"/>
            <a:ext cx="1066800" cy="685800"/>
          </a:xfrm>
          <a:prstGeom prst="lightningBol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457200" y="76200"/>
            <a:ext cx="8153400" cy="5334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>
                <a:solidFill>
                  <a:schemeClr val="bg1"/>
                </a:solidFill>
                <a:latin typeface="Comic Sans MS" charset="0"/>
              </a:rPr>
              <a:t>Flavor</a:t>
            </a: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omic Sans MS" charset="0"/>
              </a:rPr>
              <a:t>Decomposition of </a:t>
            </a:r>
            <a:r>
              <a:rPr lang="en-US" sz="3200" dirty="0" err="1">
                <a:solidFill>
                  <a:schemeClr val="bg1"/>
                </a:solidFill>
                <a:latin typeface="Comic Sans MS" charset="0"/>
              </a:rPr>
              <a:t>PDFs</a:t>
            </a:r>
            <a:endParaRPr lang="en-US" sz="3200" dirty="0">
              <a:solidFill>
                <a:srgbClr val="FC9600"/>
              </a:solidFill>
              <a:latin typeface="Comic Sans MS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517525" y="4479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5380037" y="6343863"/>
            <a:ext cx="34477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omic Sans MS" charset="0"/>
              </a:rPr>
              <a:t>X. </a:t>
            </a:r>
            <a:r>
              <a:rPr lang="en-US" sz="1400" dirty="0" err="1">
                <a:latin typeface="Comic Sans MS" charset="0"/>
              </a:rPr>
              <a:t>Zheng</a:t>
            </a:r>
            <a:r>
              <a:rPr lang="en-US" sz="1400" dirty="0">
                <a:latin typeface="Comic Sans MS" charset="0"/>
              </a:rPr>
              <a:t> et al. </a:t>
            </a:r>
            <a:r>
              <a:rPr lang="en-US" sz="1400" b="1" dirty="0">
                <a:latin typeface="Comic Sans MS" charset="0"/>
              </a:rPr>
              <a:t>P</a:t>
            </a:r>
            <a:r>
              <a:rPr lang="en-US" sz="1400" dirty="0">
                <a:latin typeface="Comic Sans MS" charset="0"/>
              </a:rPr>
              <a:t>RL 92, 012004 ( 2004)</a:t>
            </a:r>
          </a:p>
          <a:p>
            <a:r>
              <a:rPr lang="en-US" sz="1400" dirty="0">
                <a:latin typeface="Comic Sans MS" charset="0"/>
              </a:rPr>
              <a:t>and  </a:t>
            </a:r>
            <a:r>
              <a:rPr lang="en-US" sz="1400" b="1" dirty="0">
                <a:latin typeface="Comic Sans MS" charset="0"/>
              </a:rPr>
              <a:t>PRC</a:t>
            </a:r>
            <a:r>
              <a:rPr lang="en-US" sz="1400" dirty="0">
                <a:latin typeface="Comic Sans MS" charset="0"/>
              </a:rPr>
              <a:t>70, 065270 (2004) </a:t>
            </a:r>
          </a:p>
        </p:txBody>
      </p:sp>
      <p:pic>
        <p:nvPicPr>
          <p:cNvPr id="15" name="Picture 14" descr="d-over-u-ratio_with-errors_Q2-3-47-GeV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86" y="3327759"/>
            <a:ext cx="3657600" cy="2832100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0" y="1021777"/>
            <a:ext cx="4800600" cy="2103438"/>
            <a:chOff x="0" y="1594857"/>
            <a:chExt cx="4800600" cy="2103438"/>
          </a:xfrm>
        </p:grpSpPr>
        <p:pic>
          <p:nvPicPr>
            <p:cNvPr id="12595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594857"/>
              <a:ext cx="4800600" cy="2103438"/>
            </a:xfrm>
            <a:prstGeom prst="rect">
              <a:avLst/>
            </a:prstGeom>
            <a:noFill/>
          </p:spPr>
        </p:pic>
        <p:sp>
          <p:nvSpPr>
            <p:cNvPr id="125960" name="Line 8"/>
            <p:cNvSpPr>
              <a:spLocks noChangeShapeType="1"/>
            </p:cNvSpPr>
            <p:nvPr/>
          </p:nvSpPr>
          <p:spPr bwMode="auto">
            <a:xfrm>
              <a:off x="914400" y="1676400"/>
              <a:ext cx="152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61" name="Line 9"/>
            <p:cNvSpPr>
              <a:spLocks noChangeShapeType="1"/>
            </p:cNvSpPr>
            <p:nvPr/>
          </p:nvSpPr>
          <p:spPr bwMode="auto">
            <a:xfrm>
              <a:off x="762000" y="2286000"/>
              <a:ext cx="152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62" name="Line 10"/>
            <p:cNvSpPr>
              <a:spLocks noChangeShapeType="1"/>
            </p:cNvSpPr>
            <p:nvPr/>
          </p:nvSpPr>
          <p:spPr bwMode="auto">
            <a:xfrm>
              <a:off x="3002928" y="30607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63" name="Line 11"/>
            <p:cNvSpPr>
              <a:spLocks noChangeShapeType="1"/>
            </p:cNvSpPr>
            <p:nvPr/>
          </p:nvSpPr>
          <p:spPr bwMode="auto">
            <a:xfrm>
              <a:off x="2990228" y="3473091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/>
          <p:nvPr/>
        </p:nvGrpSpPr>
        <p:grpSpPr>
          <a:xfrm>
            <a:off x="1699590" y="2487620"/>
            <a:ext cx="2581275" cy="998171"/>
            <a:chOff x="1699590" y="2487620"/>
            <a:chExt cx="2581275" cy="998171"/>
          </a:xfrm>
        </p:grpSpPr>
        <p:sp>
          <p:nvSpPr>
            <p:cNvPr id="16" name="Oval 15"/>
            <p:cNvSpPr/>
            <p:nvPr/>
          </p:nvSpPr>
          <p:spPr>
            <a:xfrm>
              <a:off x="1699590" y="2487620"/>
              <a:ext cx="2581275" cy="6375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 flipV="1">
              <a:off x="1699590" y="3125215"/>
              <a:ext cx="1069010" cy="3605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84986" y="6133797"/>
            <a:ext cx="498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Roy’s experiment </a:t>
            </a:r>
            <a:r>
              <a:rPr lang="en-US" sz="2000" baseline="30000" dirty="0" smtClean="0">
                <a:solidFill>
                  <a:srgbClr val="FF6600"/>
                </a:solidFill>
              </a:rPr>
              <a:t>3</a:t>
            </a:r>
            <a:r>
              <a:rPr lang="en-US" sz="2000" dirty="0" smtClean="0">
                <a:solidFill>
                  <a:srgbClr val="FF6600"/>
                </a:solidFill>
              </a:rPr>
              <a:t>He/</a:t>
            </a:r>
            <a:r>
              <a:rPr lang="en-US" sz="2000" baseline="30000" dirty="0" smtClean="0">
                <a:solidFill>
                  <a:srgbClr val="FF6600"/>
                </a:solidFill>
              </a:rPr>
              <a:t>3</a:t>
            </a:r>
            <a:r>
              <a:rPr lang="en-US" sz="2000" dirty="0" smtClean="0">
                <a:solidFill>
                  <a:srgbClr val="FF6600"/>
                </a:solidFill>
              </a:rPr>
              <a:t>H should pin this down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vid_Flay_los_alamos_Page_11_Image_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" y="4394200"/>
            <a:ext cx="4909616" cy="2463800"/>
          </a:xfrm>
          <a:prstGeom prst="rect">
            <a:avLst/>
          </a:prstGeom>
        </p:spPr>
      </p:pic>
      <p:pic>
        <p:nvPicPr>
          <p:cNvPr id="7" name="Picture 6" descr="delta-q-q_world_3_12_14.jpg"/>
          <p:cNvPicPr>
            <a:picLocks noChangeAspect="1"/>
          </p:cNvPicPr>
          <p:nvPr/>
        </p:nvPicPr>
        <p:blipFill>
          <a:blip r:embed="rId3"/>
          <a:srcRect l="3625" t="5895" r="9444"/>
          <a:stretch>
            <a:fillRect/>
          </a:stretch>
        </p:blipFill>
        <p:spPr>
          <a:xfrm>
            <a:off x="246584" y="915530"/>
            <a:ext cx="4978229" cy="3478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0830" y="4584700"/>
            <a:ext cx="39821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SU(6) F.E. Close,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B 80, 269 (1974)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rCQM</a:t>
            </a:r>
            <a:r>
              <a:rPr lang="en-US" sz="1400" dirty="0" smtClean="0"/>
              <a:t>: N. </a:t>
            </a:r>
            <a:r>
              <a:rPr lang="en-US" sz="1400" dirty="0" err="1" smtClean="0"/>
              <a:t>Isgur</a:t>
            </a:r>
            <a:r>
              <a:rPr lang="en-US" sz="1400" dirty="0" smtClean="0"/>
              <a:t>, Phys. Rev. D59, 034013 (1999)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pQCD</a:t>
            </a:r>
            <a:r>
              <a:rPr lang="en-US" sz="1400" dirty="0" smtClean="0"/>
              <a:t>: J. Farrar </a:t>
            </a:r>
            <a:r>
              <a:rPr lang="en-US" sz="1400" i="1" dirty="0" smtClean="0"/>
              <a:t>et al</a:t>
            </a:r>
            <a:r>
              <a:rPr lang="en-US" sz="1400" dirty="0" smtClean="0"/>
              <a:t>. 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 35, 1416 (1975);</a:t>
            </a:r>
          </a:p>
          <a:p>
            <a:r>
              <a:rPr lang="en-US" sz="1400" dirty="0" smtClean="0"/>
              <a:t>S. Brodsky et al.,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B 441, 197 (1995)</a:t>
            </a:r>
          </a:p>
          <a:p>
            <a:endParaRPr lang="en-US" sz="1400" dirty="0" smtClean="0"/>
          </a:p>
          <a:p>
            <a:r>
              <a:rPr lang="en-US" sz="1400" dirty="0" smtClean="0"/>
              <a:t>DSE: C. Roberts et al.,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B727, 249 (2013)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76200"/>
            <a:ext cx="8153400" cy="5334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World data compared to theory</a:t>
            </a:r>
            <a:endParaRPr lang="en-US" sz="3200" dirty="0">
              <a:solidFill>
                <a:srgbClr val="FC9600"/>
              </a:solidFill>
              <a:latin typeface="Comic Sans MS" charset="0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3657600" y="1349375"/>
            <a:ext cx="4495800" cy="1893332"/>
            <a:chOff x="4343400" y="2209800"/>
            <a:chExt cx="4495800" cy="1893332"/>
          </a:xfrm>
        </p:grpSpPr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7162800" y="3733800"/>
              <a:ext cx="1676400" cy="369332"/>
            </a:xfrm>
            <a:prstGeom prst="rect">
              <a:avLst/>
            </a:prstGeom>
            <a:noFill/>
            <a:ln w="9525">
              <a:solidFill>
                <a:srgbClr val="FF008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0080"/>
                  </a:solidFill>
                  <a:latin typeface="Helvetica" pitchFamily="-105" charset="0"/>
                  <a:ea typeface="ＭＳ Ｐゴシック" pitchFamily="-105" charset="-128"/>
                  <a:cs typeface="ＭＳ Ｐゴシック" pitchFamily="-105" charset="-128"/>
                </a:rPr>
                <a:t>BBS+OAM</a:t>
              </a:r>
              <a:endParaRPr lang="en-US" dirty="0">
                <a:solidFill>
                  <a:srgbClr val="FF0080"/>
                </a:solidFill>
                <a:latin typeface="Brush Script MT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 flipV="1">
              <a:off x="4343400" y="2209800"/>
              <a:ext cx="2819400" cy="1676400"/>
            </a:xfrm>
            <a:prstGeom prst="line">
              <a:avLst/>
            </a:prstGeom>
            <a:noFill/>
            <a:ln w="9525">
              <a:solidFill>
                <a:srgbClr val="FF008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 flipV="1">
              <a:off x="5029200" y="3276600"/>
              <a:ext cx="2133600" cy="685800"/>
            </a:xfrm>
            <a:prstGeom prst="line">
              <a:avLst/>
            </a:prstGeom>
            <a:noFill/>
            <a:ln w="9525">
              <a:solidFill>
                <a:srgbClr val="FF008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5486400" y="3306207"/>
            <a:ext cx="3124200" cy="976313"/>
            <a:chOff x="6019800" y="4495800"/>
            <a:chExt cx="3124200" cy="976313"/>
          </a:xfrm>
        </p:grpSpPr>
        <p:pic>
          <p:nvPicPr>
            <p:cNvPr id="17" name="Picture 17" descr="image-83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9800" y="4800600"/>
              <a:ext cx="3124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8" descr="image-83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9800" y="4495800"/>
              <a:ext cx="1987550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9" descr="image-83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05600" y="5257800"/>
              <a:ext cx="9017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2"/>
          <p:cNvGrpSpPr/>
          <p:nvPr/>
        </p:nvGrpSpPr>
        <p:grpSpPr>
          <a:xfrm>
            <a:off x="3797300" y="1079500"/>
            <a:ext cx="4156075" cy="533400"/>
            <a:chOff x="4495800" y="1752600"/>
            <a:chExt cx="4156075" cy="533400"/>
          </a:xfrm>
        </p:grpSpPr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7848600" y="1752600"/>
              <a:ext cx="803275" cy="466725"/>
            </a:xfrm>
            <a:prstGeom prst="rect">
              <a:avLst/>
            </a:prstGeom>
            <a:noFill/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Helvetica" pitchFamily="-105" charset="0"/>
                  <a:ea typeface="ＭＳ Ｐゴシック" pitchFamily="-105" charset="-128"/>
                  <a:cs typeface="ＭＳ Ｐゴシック" pitchFamily="-105" charset="-128"/>
                </a:rPr>
                <a:t>BBS</a:t>
              </a:r>
              <a:endParaRPr lang="en-US" dirty="0">
                <a:solidFill>
                  <a:schemeClr val="accent2"/>
                </a:solidFill>
                <a:latin typeface="Brush Script MT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 flipH="1" flipV="1">
              <a:off x="4495800" y="1905000"/>
              <a:ext cx="3352800" cy="7620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 flipH="1">
              <a:off x="4953000" y="2057400"/>
              <a:ext cx="2895600" cy="22860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24"/>
          <p:cNvGrpSpPr/>
          <p:nvPr/>
        </p:nvGrpSpPr>
        <p:grpSpPr>
          <a:xfrm>
            <a:off x="6083300" y="1689100"/>
            <a:ext cx="1993900" cy="917575"/>
            <a:chOff x="6781800" y="2362200"/>
            <a:chExt cx="1993900" cy="917575"/>
          </a:xfrm>
        </p:grpSpPr>
        <p:pic>
          <p:nvPicPr>
            <p:cNvPr id="25" name="Picture 15" descr="image-83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781800" y="2667000"/>
              <a:ext cx="199390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6" descr="image-83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81800" y="2362200"/>
              <a:ext cx="1987550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0" descr="image-83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9000" y="3048000"/>
              <a:ext cx="977900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n</a:t>
            </a:r>
            <a:r>
              <a:rPr lang="en-US" dirty="0" smtClean="0"/>
              <a:t> extending to resonance region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9" descr="A1n_world-plus-our-dis-res-data-2_5_1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203158"/>
            <a:ext cx="8213725" cy="519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4"/>
            <a:ext cx="8229600" cy="754730"/>
          </a:xfrm>
        </p:spPr>
        <p:txBody>
          <a:bodyPr/>
          <a:lstStyle/>
          <a:p>
            <a:r>
              <a:rPr lang="en-US" dirty="0" smtClean="0"/>
              <a:t>Projections for 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  <p:pic>
        <p:nvPicPr>
          <p:cNvPr id="9" name="Content Placeholder 8" descr="A1n_dis-res-avg-w-jlab_12-gev_3_12_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629" r="3804" b="4105"/>
          <a:stretch>
            <a:fillRect/>
          </a:stretch>
        </p:blipFill>
        <p:spPr>
          <a:xfrm>
            <a:off x="279166" y="985879"/>
            <a:ext cx="7875081" cy="5227020"/>
          </a:xfrm>
        </p:spPr>
      </p:pic>
      <p:sp>
        <p:nvSpPr>
          <p:cNvPr id="7" name="TextBox 6"/>
          <p:cNvSpPr txBox="1"/>
          <p:nvPr/>
        </p:nvSpPr>
        <p:spPr>
          <a:xfrm>
            <a:off x="6736470" y="4902200"/>
            <a:ext cx="2407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 duality to extend the </a:t>
            </a:r>
          </a:p>
          <a:p>
            <a:r>
              <a:rPr lang="en-US" sz="1600" dirty="0" err="1" smtClean="0"/>
              <a:t>x</a:t>
            </a:r>
            <a:r>
              <a:rPr lang="en-US" sz="1600" dirty="0" smtClean="0"/>
              <a:t> range of the measurement using the resonance region</a:t>
            </a:r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52400" y="38100"/>
            <a:ext cx="8839200" cy="7366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66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charset="0"/>
              </a:rPr>
              <a:t>Moments of Structure </a:t>
            </a:r>
            <a:r>
              <a:rPr lang="en-US" sz="2800" dirty="0" smtClean="0">
                <a:solidFill>
                  <a:schemeClr val="bg1"/>
                </a:solidFill>
                <a:latin typeface="Comic Sans MS" charset="0"/>
              </a:rPr>
              <a:t>Functions: Probing Color Forces</a:t>
            </a:r>
            <a:endParaRPr lang="en-US" sz="3200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4035" name="AutoShape 6"/>
          <p:cNvSpPr>
            <a:spLocks noChangeArrowheads="1"/>
          </p:cNvSpPr>
          <p:nvPr/>
        </p:nvSpPr>
        <p:spPr bwMode="auto">
          <a:xfrm>
            <a:off x="152400" y="4800600"/>
            <a:ext cx="323850" cy="142875"/>
          </a:xfrm>
          <a:prstGeom prst="notchedRightArrow">
            <a:avLst>
              <a:gd name="adj1" fmla="val 50000"/>
              <a:gd name="adj2" fmla="val 5666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36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5800" y="4513152"/>
            <a:ext cx="82375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9" descr="diagram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875" y="889000"/>
            <a:ext cx="7886925" cy="357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981700"/>
            <a:ext cx="3911600" cy="2159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85800" y="914400"/>
            <a:ext cx="46482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28600" y="1219200"/>
            <a:ext cx="323850" cy="144463"/>
          </a:xfrm>
          <a:prstGeom prst="notchedRightArrow">
            <a:avLst>
              <a:gd name="adj1" fmla="val 50000"/>
              <a:gd name="adj2" fmla="val 56044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5334000" y="1219200"/>
            <a:ext cx="287338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52400" y="2133600"/>
            <a:ext cx="323850" cy="144463"/>
          </a:xfrm>
          <a:prstGeom prst="notchedRightArrow">
            <a:avLst>
              <a:gd name="adj1" fmla="val 50000"/>
              <a:gd name="adj2" fmla="val 56044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6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09600" y="2057400"/>
            <a:ext cx="8016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1905000" y="2209800"/>
            <a:ext cx="287338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2362200" y="1981200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66FF33"/>
                </a:solidFill>
                <a:latin typeface="Comic Sans MS" charset="0"/>
              </a:rPr>
              <a:t>  </a:t>
            </a:r>
            <a:r>
              <a:rPr lang="en-US" sz="2000">
                <a:solidFill>
                  <a:srgbClr val="006600"/>
                </a:solidFill>
                <a:latin typeface="Comic Sans MS" charset="0"/>
              </a:rPr>
              <a:t>dynamical twist-3 matrix element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4438455"/>
            <a:ext cx="5715000" cy="366713"/>
            <a:chOff x="106" y="3080"/>
            <a:chExt cx="3515" cy="222"/>
          </a:xfrm>
        </p:grpSpPr>
        <p:sp>
          <p:nvSpPr>
            <p:cNvPr id="46096" name="AutoShape 10"/>
            <p:cNvSpPr>
              <a:spLocks noChangeArrowheads="1"/>
            </p:cNvSpPr>
            <p:nvPr/>
          </p:nvSpPr>
          <p:spPr bwMode="auto">
            <a:xfrm>
              <a:off x="106" y="3171"/>
              <a:ext cx="204" cy="91"/>
            </a:xfrm>
            <a:prstGeom prst="notchedRightArrow">
              <a:avLst>
                <a:gd name="adj1" fmla="val 50000"/>
                <a:gd name="adj2" fmla="val 56044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6097" name="Picture 11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4" y="3100"/>
              <a:ext cx="427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8" name="Line 12"/>
            <p:cNvSpPr>
              <a:spLocks noChangeShapeType="1"/>
            </p:cNvSpPr>
            <p:nvPr/>
          </p:nvSpPr>
          <p:spPr bwMode="auto">
            <a:xfrm>
              <a:off x="968" y="3216"/>
              <a:ext cx="181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099" name="Text Box 13"/>
            <p:cNvSpPr txBox="1">
              <a:spLocks noChangeArrowheads="1"/>
            </p:cNvSpPr>
            <p:nvPr/>
          </p:nvSpPr>
          <p:spPr bwMode="auto">
            <a:xfrm>
              <a:off x="1104" y="3080"/>
              <a:ext cx="251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66FF33"/>
                  </a:solidFill>
                  <a:latin typeface="Comic Sans MS" charset="0"/>
                </a:rPr>
                <a:t>  </a:t>
              </a:r>
              <a:r>
                <a:rPr lang="en-US" sz="1800" dirty="0">
                  <a:solidFill>
                    <a:srgbClr val="006600"/>
                  </a:solidFill>
                  <a:latin typeface="Comic Sans MS" charset="0"/>
                </a:rPr>
                <a:t>dynamical twist-4 matrix element</a:t>
              </a:r>
              <a:endParaRPr lang="en-US" sz="1800" dirty="0">
                <a:solidFill>
                  <a:srgbClr val="66FF33"/>
                </a:solidFill>
                <a:latin typeface="Comic Sans MS" charset="0"/>
              </a:endParaRPr>
            </a:p>
          </p:txBody>
        </p:sp>
      </p:grpSp>
      <p:pic>
        <p:nvPicPr>
          <p:cNvPr id="46090" name="Picture 14" descr="f2_ex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" y="5019481"/>
            <a:ext cx="7162800" cy="7810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46091" name="Picture 15" descr="Hawaii_dnp_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2514600"/>
            <a:ext cx="5014913" cy="81915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46093" name="Text Box 17"/>
          <p:cNvSpPr txBox="1">
            <a:spLocks noChangeArrowheads="1"/>
          </p:cNvSpPr>
          <p:nvPr/>
        </p:nvSpPr>
        <p:spPr bwMode="auto">
          <a:xfrm>
            <a:off x="5486400" y="990600"/>
            <a:ext cx="388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66FF33"/>
                </a:solidFill>
                <a:latin typeface="Comic Sans MS" charset="0"/>
              </a:rPr>
              <a:t>  </a:t>
            </a:r>
            <a:r>
              <a:rPr lang="en-US" sz="2000">
                <a:solidFill>
                  <a:srgbClr val="006600"/>
                </a:solidFill>
                <a:latin typeface="Comic Sans MS" charset="0"/>
              </a:rPr>
              <a:t>target mass correction term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152400" y="152400"/>
            <a:ext cx="8839200" cy="4572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66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charset="0"/>
              </a:rPr>
              <a:t>Moments of Structure </a:t>
            </a:r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Functions</a:t>
            </a:r>
            <a:endParaRPr lang="en-US" sz="3200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633" y="3473450"/>
            <a:ext cx="7753350" cy="6665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3600" y="2560426"/>
            <a:ext cx="3200400" cy="684423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633" y="5997575"/>
            <a:ext cx="4267200" cy="723900"/>
          </a:xfrm>
          <a:prstGeom prst="rect">
            <a:avLst/>
          </a:prstGeom>
          <a:solidFill>
            <a:srgbClr val="DBEEF4"/>
          </a:solidFill>
          <a:ln>
            <a:noFill/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14, 2014</a:t>
            </a:r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New Mexico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Color Force (</a:t>
            </a:r>
            <a:r>
              <a:rPr lang="en-US" sz="2000" dirty="0" smtClean="0">
                <a:solidFill>
                  <a:srgbClr val="FFFF00"/>
                </a:solidFill>
              </a:rPr>
              <a:t>M. </a:t>
            </a:r>
            <a:r>
              <a:rPr lang="en-US" sz="2000" dirty="0" err="1" smtClean="0">
                <a:solidFill>
                  <a:srgbClr val="FFFF00"/>
                </a:solidFill>
              </a:rPr>
              <a:t>Burkardt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14,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New Mexico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351156"/>
            <a:ext cx="8864600" cy="560193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2247276"/>
            <a:ext cx="6388100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950" y="3676650"/>
            <a:ext cx="4381500" cy="698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0" y="4521200"/>
            <a:ext cx="4737100" cy="635000"/>
          </a:xfrm>
          <a:prstGeom prst="rect">
            <a:avLst/>
          </a:prstGeom>
          <a:solidFill>
            <a:srgbClr val="FDEADA"/>
          </a:solidFill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250" y="5321300"/>
            <a:ext cx="1282700" cy="330200"/>
          </a:xfrm>
          <a:prstGeom prst="rect">
            <a:avLst/>
          </a:prstGeom>
          <a:solidFill>
            <a:srgbClr val="FDEADA"/>
          </a:solidFill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50" y="3429000"/>
            <a:ext cx="3416300" cy="2286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31370" y="5890827"/>
            <a:ext cx="484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Burkardt</a:t>
            </a:r>
            <a:r>
              <a:rPr lang="en-US" dirty="0" smtClean="0"/>
              <a:t>, Phys. Rev. D 88, 114502 (2013) and </a:t>
            </a:r>
            <a:r>
              <a:rPr lang="en-US" dirty="0" err="1" smtClean="0"/>
              <a:t>Nucl</a:t>
            </a:r>
            <a:r>
              <a:rPr lang="en-US" dirty="0" smtClean="0"/>
              <a:t>. Phys. A 735, 185 (2004).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92100" y="0"/>
            <a:ext cx="8229600" cy="660400"/>
          </a:xfrm>
          <a:solidFill>
            <a:srgbClr val="000090"/>
          </a:solidFill>
        </p:spPr>
        <p:txBody>
          <a:bodyPr>
            <a:normAutofit/>
          </a:bodyPr>
          <a:lstStyle/>
          <a:p>
            <a:r>
              <a:rPr lang="en-US" sz="3556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Average Color Lorentz Force </a:t>
            </a:r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sz="2000" dirty="0" smtClean="0">
                <a:solidFill>
                  <a:srgbClr val="FFFF00"/>
                </a:solidFill>
                <a:ea typeface="ＭＳ Ｐゴシック" pitchFamily="-107" charset="-128"/>
                <a:cs typeface="ＭＳ Ｐゴシック" pitchFamily="-107" charset="-128"/>
              </a:rPr>
              <a:t>M. </a:t>
            </a:r>
            <a:r>
              <a:rPr lang="en-US" sz="2000" dirty="0" err="1" smtClean="0">
                <a:solidFill>
                  <a:srgbClr val="FFFF00"/>
                </a:solidFill>
                <a:ea typeface="ＭＳ Ｐゴシック" pitchFamily="-107" charset="-128"/>
                <a:cs typeface="ＭＳ Ｐゴシック" pitchFamily="-107" charset="-128"/>
              </a:rPr>
              <a:t>Burkardt</a:t>
            </a:r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)</a:t>
            </a:r>
          </a:p>
        </p:txBody>
      </p:sp>
      <p:pic>
        <p:nvPicPr>
          <p:cNvPr id="38915" name="Picture 4" descr="Pag1-815-Burkardt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5967" y="1412021"/>
            <a:ext cx="35052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Pag2815_Burkard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620" y="689956"/>
            <a:ext cx="6933030" cy="81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Pag3-815_Burkardt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220" y="2769334"/>
            <a:ext cx="8158580" cy="11019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0" y="4404638"/>
            <a:ext cx="6013450" cy="1602462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14, 2014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New Mexico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vid_Flay_los_alamos_Page_04_Image_0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7708" y="864638"/>
            <a:ext cx="9161708" cy="577934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9527" y="63500"/>
            <a:ext cx="8705176" cy="520700"/>
          </a:xfrm>
          <a:prstGeom prst="rect">
            <a:avLst/>
          </a:prstGeom>
          <a:solidFill>
            <a:srgbClr val="07219E"/>
          </a:solidFill>
          <a:ln w="12700">
            <a:solidFill>
              <a:srgbClr val="0000CC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99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The </a:t>
            </a:r>
            <a:r>
              <a:rPr lang="en-US" sz="3200" dirty="0" err="1" smtClean="0">
                <a:solidFill>
                  <a:srgbClr val="FFFFFF"/>
                </a:solidFill>
              </a:rPr>
              <a:t>JLab</a:t>
            </a:r>
            <a:r>
              <a:rPr lang="en-US" sz="3200" dirty="0" smtClean="0">
                <a:solidFill>
                  <a:srgbClr val="FFFFFF"/>
                </a:solidFill>
              </a:rPr>
              <a:t> E06-014 (d</a:t>
            </a:r>
            <a:r>
              <a:rPr lang="en-US" sz="3200" baseline="-25000" dirty="0" smtClean="0">
                <a:solidFill>
                  <a:srgbClr val="FFFFFF"/>
                </a:solidFill>
              </a:rPr>
              <a:t>2</a:t>
            </a:r>
            <a:r>
              <a:rPr lang="en-US" sz="3200" baseline="30000" dirty="0" smtClean="0">
                <a:solidFill>
                  <a:srgbClr val="FFFFFF"/>
                </a:solidFill>
              </a:rPr>
              <a:t>n</a:t>
            </a:r>
            <a:r>
              <a:rPr lang="en-US" sz="3200" dirty="0" smtClean="0">
                <a:solidFill>
                  <a:srgbClr val="FFFFFF"/>
                </a:solidFill>
              </a:rPr>
              <a:t>) Experiment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699538"/>
            <a:ext cx="3429000" cy="1751561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Polarized electron beam: E=4.74, 5.89 </a:t>
            </a:r>
            <a:r>
              <a:rPr lang="en-US" sz="1800" dirty="0" err="1" smtClean="0"/>
              <a:t>GeV</a:t>
            </a:r>
            <a:r>
              <a:rPr lang="en-US" sz="1800" dirty="0" smtClean="0"/>
              <a:t>, polarization  ~ </a:t>
            </a:r>
            <a:r>
              <a:rPr lang="en-US" sz="1800" dirty="0" smtClean="0">
                <a:solidFill>
                  <a:srgbClr val="008000"/>
                </a:solidFill>
              </a:rPr>
              <a:t>71%</a:t>
            </a:r>
          </a:p>
          <a:p>
            <a:r>
              <a:rPr lang="en-US" sz="1800" dirty="0" smtClean="0"/>
              <a:t>Polarized 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He target ~ </a:t>
            </a:r>
            <a:r>
              <a:rPr lang="en-US" sz="1800" dirty="0" smtClean="0">
                <a:solidFill>
                  <a:srgbClr val="008000"/>
                </a:solidFill>
              </a:rPr>
              <a:t>50%</a:t>
            </a:r>
          </a:p>
          <a:p>
            <a:r>
              <a:rPr lang="en-US" sz="1800" dirty="0" smtClean="0"/>
              <a:t>HRS used for absolute cross section measurements at 45</a:t>
            </a:r>
            <a:r>
              <a:rPr lang="en-US" sz="1800" baseline="30000" dirty="0" smtClean="0"/>
              <a:t>0</a:t>
            </a:r>
          </a:p>
          <a:p>
            <a:r>
              <a:rPr lang="en-US" sz="1800" dirty="0" err="1" smtClean="0"/>
              <a:t>Bigbite</a:t>
            </a:r>
            <a:r>
              <a:rPr lang="en-US" sz="1800" dirty="0" smtClean="0"/>
              <a:t> used for asymmetries measurements at 45</a:t>
            </a:r>
            <a:r>
              <a:rPr lang="en-US" sz="1800" baseline="30000" dirty="0" smtClean="0"/>
              <a:t>0</a:t>
            </a:r>
            <a:endParaRPr lang="en-US" sz="1800" baseline="30000" dirty="0"/>
          </a:p>
        </p:txBody>
      </p:sp>
      <p:pic>
        <p:nvPicPr>
          <p:cNvPr id="11" name="Picture 10" descr="David_Flay_los_alamos_Page_05_Image_0001.jpg"/>
          <p:cNvPicPr>
            <a:picLocks noChangeAspect="1"/>
          </p:cNvPicPr>
          <p:nvPr/>
        </p:nvPicPr>
        <p:blipFill>
          <a:blip r:embed="rId3"/>
          <a:srcRect t="7506" r="5894"/>
          <a:stretch>
            <a:fillRect/>
          </a:stretch>
        </p:blipFill>
        <p:spPr>
          <a:xfrm>
            <a:off x="5953125" y="4356100"/>
            <a:ext cx="3182078" cy="24257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4583"/>
            <a:ext cx="9144000" cy="852221"/>
          </a:xfrm>
          <a:effectLst/>
        </p:spPr>
        <p:txBody>
          <a:bodyPr>
            <a:normAutofit fontScale="90000"/>
          </a:bodyPr>
          <a:lstStyle/>
          <a:p>
            <a:r>
              <a:rPr lang="en-US" dirty="0" smtClean="0"/>
              <a:t>Spin Asymmetries of the Nucleon Experiment</a:t>
            </a:r>
            <a:br>
              <a:rPr lang="en-US" dirty="0" smtClean="0"/>
            </a:br>
            <a:r>
              <a:rPr lang="en-US" dirty="0" smtClean="0"/>
              <a:t>(SANE)E07-003</a:t>
            </a:r>
            <a:endParaRPr lang="en-US" dirty="0"/>
          </a:p>
        </p:txBody>
      </p:sp>
      <p:pic>
        <p:nvPicPr>
          <p:cNvPr id="8" name="Content Placeholder 7" descr="Sane_setup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814" b="-2304"/>
          <a:stretch>
            <a:fillRect/>
          </a:stretch>
        </p:blipFill>
        <p:spPr>
          <a:xfrm>
            <a:off x="0" y="949159"/>
            <a:ext cx="4038600" cy="2806095"/>
          </a:xfrm>
        </p:spPr>
      </p:pic>
      <p:pic>
        <p:nvPicPr>
          <p:cNvPr id="6" name="Picture 5" descr="WArmstrong_HallC_2014_Page_11_Image_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253" y="1069203"/>
            <a:ext cx="4602747" cy="2827787"/>
          </a:xfrm>
          <a:prstGeom prst="rect">
            <a:avLst/>
          </a:prstGeom>
        </p:spPr>
      </p:pic>
      <p:pic>
        <p:nvPicPr>
          <p:cNvPr id="14" name="Picture 13" descr="WArmstrong_HallC_2014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55254"/>
            <a:ext cx="4671148" cy="3102745"/>
          </a:xfrm>
          <a:prstGeom prst="rect">
            <a:avLst/>
          </a:prstGeom>
        </p:spPr>
      </p:pic>
      <p:pic>
        <p:nvPicPr>
          <p:cNvPr id="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l="2143" r="4455"/>
          <a:stretch>
            <a:fillRect/>
          </a:stretch>
        </p:blipFill>
        <p:spPr bwMode="auto">
          <a:xfrm>
            <a:off x="4671149" y="3695426"/>
            <a:ext cx="3035300" cy="316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72" y="0"/>
            <a:ext cx="8650820" cy="9377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SLAC Fixed Polarized Target and Polarized Beam Experimental Program</a:t>
            </a:r>
            <a:endParaRPr lang="en-US" dirty="0"/>
          </a:p>
        </p:txBody>
      </p:sp>
      <p:pic>
        <p:nvPicPr>
          <p:cNvPr id="7" name="Content Placeholder 6" descr="hughes_Page_05_Image_0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2" t="-561" r="-638"/>
          <a:stretch>
            <a:fillRect/>
          </a:stretch>
        </p:blipFill>
        <p:spPr>
          <a:xfrm>
            <a:off x="1347009" y="1120626"/>
            <a:ext cx="6578631" cy="51884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ight Arrow 7"/>
          <p:cNvSpPr/>
          <p:nvPr/>
        </p:nvSpPr>
        <p:spPr>
          <a:xfrm rot="3548988">
            <a:off x="3204139" y="3129699"/>
            <a:ext cx="1910080" cy="166732"/>
          </a:xfrm>
          <a:prstGeom prst="righ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00310" y="19304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End Station 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92" y="1102155"/>
            <a:ext cx="7239031" cy="5429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1848"/>
          </a:xfrm>
        </p:spPr>
        <p:txBody>
          <a:bodyPr>
            <a:norm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</a:t>
            </a:r>
            <a:r>
              <a:rPr lang="en-US" i="1" dirty="0" smtClean="0"/>
              <a:t>g</a:t>
            </a:r>
            <a:r>
              <a:rPr lang="en-US" baseline="-25000" dirty="0" smtClean="0"/>
              <a:t>2</a:t>
            </a:r>
            <a:r>
              <a:rPr lang="en-US" dirty="0" smtClean="0"/>
              <a:t> structure function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9/26/14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1" name="Content Placeholder 20" descr="PRL_x2g2_zoom-2.pd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3321" r="-3321"/>
          <a:stretch>
            <a:fillRect/>
          </a:stretch>
        </p:blipFill>
        <p:spPr>
          <a:xfrm>
            <a:off x="2501900" y="851849"/>
            <a:ext cx="5143500" cy="5764198"/>
          </a:xfrm>
        </p:spPr>
      </p:pic>
      <p:sp>
        <p:nvSpPr>
          <p:cNvPr id="8" name="Rectangle 7"/>
          <p:cNvSpPr/>
          <p:nvPr/>
        </p:nvSpPr>
        <p:spPr>
          <a:xfrm>
            <a:off x="762000" y="6454197"/>
            <a:ext cx="4343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Posik</a:t>
            </a:r>
            <a:r>
              <a:rPr lang="en-US" sz="1600" dirty="0" smtClean="0"/>
              <a:t> </a:t>
            </a:r>
            <a:r>
              <a:rPr lang="en-US" sz="1600" i="1" dirty="0" smtClean="0"/>
              <a:t>et al. </a:t>
            </a:r>
            <a:r>
              <a:rPr lang="en-US" sz="1600" dirty="0" smtClean="0"/>
              <a:t>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 113, 022002 (2014)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n</a:t>
            </a:r>
            <a:r>
              <a:rPr lang="en-US" dirty="0" smtClean="0"/>
              <a:t> results compared to calculations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Content Placeholder 9" descr="03292014_d2n_2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3" b="-514"/>
          <a:stretch>
            <a:fillRect/>
          </a:stretch>
        </p:blipFill>
        <p:spPr>
          <a:xfrm>
            <a:off x="899295" y="1473200"/>
            <a:ext cx="7891090" cy="5384800"/>
          </a:xfrm>
        </p:spPr>
      </p:pic>
      <p:sp>
        <p:nvSpPr>
          <p:cNvPr id="11" name="Rectangle 10"/>
          <p:cNvSpPr/>
          <p:nvPr/>
        </p:nvSpPr>
        <p:spPr>
          <a:xfrm>
            <a:off x="1803110" y="1143000"/>
            <a:ext cx="4860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Posik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Phys. Rev. </a:t>
            </a:r>
            <a:r>
              <a:rPr lang="en-US" dirty="0" err="1" smtClean="0"/>
              <a:t>Lett</a:t>
            </a:r>
            <a:r>
              <a:rPr lang="en-US" dirty="0" smtClean="0"/>
              <a:t>.  113, 022002 (2014)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2n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70" b="88"/>
          <a:stretch>
            <a:fillRect/>
          </a:stretch>
        </p:blipFill>
        <p:spPr>
          <a:xfrm>
            <a:off x="152400" y="991269"/>
            <a:ext cx="8519773" cy="55458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84139"/>
            <a:ext cx="8686800" cy="75473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JLab</a:t>
            </a:r>
            <a:r>
              <a:rPr lang="en-US" dirty="0" smtClean="0"/>
              <a:t> 12 projection of d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n</a:t>
            </a:r>
            <a:r>
              <a:rPr lang="en-US" dirty="0" smtClean="0"/>
              <a:t> Planned in Hall C</a:t>
            </a:r>
            <a:endParaRPr lang="en-US" baseline="30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4939"/>
            <a:ext cx="8229600" cy="754730"/>
          </a:xfrm>
        </p:spPr>
        <p:txBody>
          <a:bodyPr/>
          <a:lstStyle/>
          <a:p>
            <a:r>
              <a:rPr lang="en-US" dirty="0" smtClean="0"/>
              <a:t>Extraction of the twist-4 matrix element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b="41540"/>
          <a:stretch>
            <a:fillRect/>
          </a:stretch>
        </p:blipFill>
        <p:spPr bwMode="auto">
          <a:xfrm>
            <a:off x="177800" y="4566073"/>
            <a:ext cx="4603652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12" descr="d2_1.pn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t="1668" b="-673"/>
          <a:stretch>
            <a:fillRect/>
          </a:stretch>
        </p:blipFill>
        <p:spPr>
          <a:xfrm>
            <a:off x="177800" y="980961"/>
            <a:ext cx="4216400" cy="3210040"/>
          </a:xfrm>
        </p:spPr>
      </p:pic>
      <p:pic>
        <p:nvPicPr>
          <p:cNvPr id="14" name="Picture 13" descr="f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772" y="975601"/>
            <a:ext cx="3911600" cy="3006720"/>
          </a:xfrm>
          <a:prstGeom prst="rect">
            <a:avLst/>
          </a:prstGeom>
        </p:spPr>
      </p:pic>
      <p:pic>
        <p:nvPicPr>
          <p:cNvPr id="16" name="Picture 15" descr="Pages from LongPaper_v0-50-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952" y="4394200"/>
            <a:ext cx="4553048" cy="1000125"/>
          </a:xfrm>
          <a:prstGeom prst="rect">
            <a:avLst/>
          </a:prstGeom>
          <a:solidFill>
            <a:srgbClr val="CCFFCC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forces in the neutron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4016830"/>
            <a:ext cx="7055184" cy="2514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electric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8000"/>
                </a:solidFill>
              </a:rPr>
              <a:t>magnetic</a:t>
            </a:r>
            <a:r>
              <a:rPr lang="en-US" dirty="0" smtClean="0"/>
              <a:t> average color forces in the neutron are about equal and opposite</a:t>
            </a:r>
          </a:p>
          <a:p>
            <a:r>
              <a:rPr lang="en-US" dirty="0" smtClean="0"/>
              <a:t>A new measurement of the proton is needed to perform a flavor  tagging of the force.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 lattice calculation of  f</a:t>
            </a:r>
            <a:r>
              <a:rPr lang="en-US" baseline="-25000" dirty="0" smtClean="0">
                <a:solidFill>
                  <a:srgbClr val="008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</a:rPr>
              <a:t> is still missing?!</a:t>
            </a:r>
          </a:p>
          <a:p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14, 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New Mexico</a:t>
            </a:r>
            <a:endParaRPr lang="en-US" dirty="0"/>
          </a:p>
        </p:txBody>
      </p:sp>
      <p:pic>
        <p:nvPicPr>
          <p:cNvPr id="13" name="Picture 12" descr="Pages from 1404.4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" y="1214716"/>
            <a:ext cx="9076473" cy="2201584"/>
          </a:xfrm>
          <a:prstGeom prst="rect">
            <a:avLst/>
          </a:prstGeom>
          <a:solidFill>
            <a:srgbClr val="CCFFCC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07818" y="5378825"/>
            <a:ext cx="8079227" cy="1289557"/>
            <a:chOff x="228600" y="6096000"/>
            <a:chExt cx="8887149" cy="1461498"/>
          </a:xfrm>
        </p:grpSpPr>
        <p:sp>
          <p:nvSpPr>
            <p:cNvPr id="5" name="TextBox 4"/>
            <p:cNvSpPr txBox="1"/>
            <p:nvPr/>
          </p:nvSpPr>
          <p:spPr>
            <a:xfrm>
              <a:off x="228600" y="6096000"/>
              <a:ext cx="5634106" cy="488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7718" indent="-307718">
                <a:buClr>
                  <a:srgbClr val="FF0000"/>
                </a:buClr>
                <a:buFont typeface="Wingdings" charset="2"/>
                <a:buChar char="Ø"/>
              </a:pPr>
              <a:r>
                <a:rPr lang="en-US" sz="2200" dirty="0" smtClean="0">
                  <a:solidFill>
                    <a:srgbClr val="0000FF"/>
                  </a:solidFill>
                  <a:latin typeface="Arial Rounded MT Bold"/>
                  <a:cs typeface="Arial Rounded MT Bold"/>
                </a:rPr>
                <a:t>Solution to the proton spin puzzle:</a:t>
              </a:r>
              <a:endParaRPr lang="en-US" sz="2200" dirty="0">
                <a:solidFill>
                  <a:srgbClr val="0000FF"/>
                </a:solidFill>
                <a:latin typeface="Arial Rounded MT Bold"/>
                <a:cs typeface="Arial Rounded MT Bold"/>
              </a:endParaRPr>
            </a:p>
          </p:txBody>
        </p:sp>
        <p:grpSp>
          <p:nvGrpSpPr>
            <p:cNvPr id="10" name="Group 19"/>
            <p:cNvGrpSpPr/>
            <p:nvPr/>
          </p:nvGrpSpPr>
          <p:grpSpPr>
            <a:xfrm>
              <a:off x="533400" y="6629400"/>
              <a:ext cx="8582349" cy="928098"/>
              <a:chOff x="533400" y="6553200"/>
              <a:chExt cx="8582349" cy="92809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33400" y="6553200"/>
                <a:ext cx="7340984" cy="418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07718" indent="-307718">
                  <a:buFont typeface="Wingdings" charset="2"/>
                  <a:buChar char="²"/>
                </a:pPr>
                <a:r>
                  <a:rPr lang="en-US" b="1" i="1" dirty="0" smtClean="0">
                    <a:solidFill>
                      <a:srgbClr val="008000"/>
                    </a:solidFill>
                    <a:latin typeface="+mj-lt"/>
                  </a:rPr>
                  <a:t>Precision measurement of ΔG – extends to smaller x regime</a:t>
                </a:r>
                <a:endParaRPr lang="en-US" b="1" i="1" dirty="0">
                  <a:solidFill>
                    <a:srgbClr val="008000"/>
                  </a:solidFill>
                  <a:latin typeface="+mj-lt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33400" y="7010400"/>
                <a:ext cx="8582349" cy="470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07718" indent="-307718">
                  <a:lnSpc>
                    <a:spcPct val="120000"/>
                  </a:lnSpc>
                  <a:buFont typeface="Wingdings" charset="2"/>
                  <a:buChar char="²"/>
                </a:pPr>
                <a:r>
                  <a:rPr lang="en-US" b="1" i="1" dirty="0" smtClean="0">
                    <a:solidFill>
                      <a:srgbClr val="008000"/>
                    </a:solidFill>
                    <a:latin typeface="+mj-lt"/>
                  </a:rPr>
                  <a:t>Orbital angular momentum – motion transverse to proton’s momentum</a:t>
                </a:r>
                <a:endParaRPr lang="en-US" b="1" i="1" dirty="0">
                  <a:solidFill>
                    <a:srgbClr val="008000"/>
                  </a:solidFill>
                  <a:latin typeface="+mj-lt"/>
                </a:endParaRPr>
              </a:p>
            </p:txBody>
          </p:sp>
        </p:grp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010400" y="6521824"/>
            <a:ext cx="2133600" cy="336176"/>
          </a:xfrm>
        </p:spPr>
        <p:txBody>
          <a:bodyPr/>
          <a:lstStyle/>
          <a:p>
            <a:pPr>
              <a:defRPr/>
            </a:pPr>
            <a:fld id="{663965D6-BDF6-B148-993F-4DA70ADE2AD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7818" y="839695"/>
            <a:ext cx="8193557" cy="4214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marL="307718" indent="-307718">
              <a:buClr>
                <a:srgbClr val="FF0000"/>
              </a:buClr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The EIC – the decisive measurement </a:t>
            </a:r>
            <a:r>
              <a:rPr lang="en-US" sz="2200" dirty="0" smtClean="0">
                <a:solidFill>
                  <a:srgbClr val="0000FF"/>
                </a:solidFill>
                <a:latin typeface="+mj-lt"/>
              </a:rPr>
              <a:t>(</a:t>
            </a:r>
            <a:r>
              <a:rPr lang="en-US" sz="2200" dirty="0" smtClean="0">
                <a:solidFill>
                  <a:srgbClr val="E810FF"/>
                </a:solidFill>
                <a:latin typeface="+mj-lt"/>
              </a:rPr>
              <a:t>1</a:t>
            </a:r>
            <a:r>
              <a:rPr lang="en-US" sz="2200" baseline="30000" dirty="0" smtClean="0">
                <a:solidFill>
                  <a:srgbClr val="E810FF"/>
                </a:solidFill>
                <a:latin typeface="+mj-lt"/>
              </a:rPr>
              <a:t>st</a:t>
            </a:r>
            <a:r>
              <a:rPr lang="en-US" sz="2200" dirty="0" smtClean="0">
                <a:solidFill>
                  <a:srgbClr val="E810FF"/>
                </a:solidFill>
                <a:latin typeface="+mj-lt"/>
              </a:rPr>
              <a:t> year of running</a:t>
            </a:r>
            <a:r>
              <a:rPr lang="en-US" sz="22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):</a:t>
            </a:r>
            <a:endParaRPr lang="en-US" sz="22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8728" y="1281206"/>
            <a:ext cx="4628178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(Wide Q</a:t>
            </a:r>
            <a:r>
              <a:rPr lang="en-US" baseline="30000" dirty="0" smtClean="0">
                <a:solidFill>
                  <a:srgbClr val="0000FF"/>
                </a:solidFill>
                <a:latin typeface="+mj-lt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, </a:t>
            </a:r>
            <a:r>
              <a:rPr lang="en-US" i="1" dirty="0" err="1" smtClean="0">
                <a:solidFill>
                  <a:srgbClr val="0000FF"/>
                </a:solidFill>
                <a:latin typeface="+mj-lt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including low </a:t>
            </a:r>
            <a:r>
              <a:rPr lang="en-US" i="1" dirty="0" err="1" smtClean="0">
                <a:solidFill>
                  <a:srgbClr val="0000FF"/>
                </a:solidFill>
                <a:latin typeface="+mj-lt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range at EIC)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07818" y="101600"/>
            <a:ext cx="8720282" cy="603262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>
            <a:outerShdw blurRad="190500" dist="139700" dir="2700000" algn="tl" rotWithShape="0">
              <a:srgbClr val="000090">
                <a:alpha val="75000"/>
              </a:srgbClr>
            </a:outerShdw>
          </a:effectLst>
        </p:spPr>
        <p:txBody>
          <a:bodyPr lIns="91311" tIns="45657" rIns="91311" bIns="45657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rPr>
              <a:t>What about Spin Physics at an EIC</a:t>
            </a:r>
            <a:endParaRPr lang="en-US" sz="2800" dirty="0">
              <a:solidFill>
                <a:schemeClr val="bg1"/>
              </a:solidFill>
              <a:latin typeface="+mj-lt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1819" y="5055346"/>
            <a:ext cx="5888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No other machine in the world can achieve this!</a:t>
            </a:r>
          </a:p>
        </p:txBody>
      </p:sp>
      <p:pic>
        <p:nvPicPr>
          <p:cNvPr id="20" name="Picture 19" descr="dg-dsigma-correlation-wp.png"/>
          <p:cNvPicPr>
            <a:picLocks noChangeAspect="1"/>
          </p:cNvPicPr>
          <p:nvPr/>
        </p:nvPicPr>
        <p:blipFill>
          <a:blip r:embed="rId2"/>
          <a:srcRect l="3885" t="10141" r="15602" b="3177"/>
          <a:stretch>
            <a:fillRect/>
          </a:stretch>
        </p:blipFill>
        <p:spPr>
          <a:xfrm>
            <a:off x="5113867" y="1641064"/>
            <a:ext cx="3406188" cy="3353649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10800000" flipV="1">
            <a:off x="7606907" y="2947943"/>
            <a:ext cx="317887" cy="15389"/>
          </a:xfrm>
          <a:prstGeom prst="straightConnector1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99392" y="2816367"/>
            <a:ext cx="864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</a:t>
            </a:r>
            <a:r>
              <a:rPr lang="en-US" sz="1000" dirty="0" smtClean="0"/>
              <a:t>/EIC data</a:t>
            </a:r>
            <a:endParaRPr lang="en-US" sz="1000" dirty="0"/>
          </a:p>
        </p:txBody>
      </p:sp>
      <p:pic>
        <p:nvPicPr>
          <p:cNvPr id="26" name="Picture 25" descr="eic-dssv-impac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1654486"/>
            <a:ext cx="4028266" cy="3400860"/>
          </a:xfrm>
          <a:prstGeom prst="rect">
            <a:avLst/>
          </a:prstGeom>
        </p:spPr>
      </p:pic>
      <p:grpSp>
        <p:nvGrpSpPr>
          <p:cNvPr id="11" name="Group 12"/>
          <p:cNvGrpSpPr/>
          <p:nvPr/>
        </p:nvGrpSpPr>
        <p:grpSpPr>
          <a:xfrm>
            <a:off x="2978728" y="3259667"/>
            <a:ext cx="1224977" cy="1344706"/>
            <a:chOff x="3352800" y="3733800"/>
            <a:chExt cx="1347475" cy="15240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429000" y="3962400"/>
              <a:ext cx="0" cy="609600"/>
            </a:xfrm>
            <a:prstGeom prst="straightConnector1">
              <a:avLst/>
            </a:prstGeom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429000" y="4648200"/>
              <a:ext cx="0" cy="609600"/>
            </a:xfrm>
            <a:prstGeom prst="straightConnector1">
              <a:avLst/>
            </a:prstGeom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352800" y="3733800"/>
              <a:ext cx="1347475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  <a:latin typeface="+mj-lt"/>
                </a:rPr>
                <a:t>Before/after</a:t>
              </a:r>
              <a:endParaRPr lang="en-US" sz="1400" dirty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-9525" y="6537684"/>
            <a:ext cx="1012382" cy="365125"/>
          </a:xfrm>
        </p:spPr>
        <p:txBody>
          <a:bodyPr/>
          <a:lstStyle/>
          <a:p>
            <a:r>
              <a:rPr lang="en-US" smtClean="0"/>
              <a:t>09/14/14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4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818" y="874060"/>
            <a:ext cx="8936182" cy="421414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Ø"/>
            </a:pPr>
            <a:r>
              <a:rPr lang="en-US" sz="2200" dirty="0" smtClean="0">
                <a:solidFill>
                  <a:srgbClr val="006500"/>
                </a:solidFill>
                <a:latin typeface="+mj-lt"/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  <a:latin typeface="+mj-lt"/>
              </a:rPr>
              <a:t>Need Form Factor of density operator</a:t>
            </a:r>
            <a:r>
              <a:rPr lang="en-US" sz="2200" dirty="0" smtClean="0">
                <a:solidFill>
                  <a:srgbClr val="0000FF"/>
                </a:solidFill>
                <a:latin typeface="+mj-lt"/>
              </a:rPr>
              <a:t>:</a:t>
            </a:r>
          </a:p>
        </p:txBody>
      </p:sp>
      <p:pic>
        <p:nvPicPr>
          <p:cNvPr id="56" name="Picture 55" descr="Screen shot 2011-04-07 at 1.34.3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6" y="1479177"/>
            <a:ext cx="1454727" cy="945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2364" y="1344706"/>
            <a:ext cx="4294909" cy="1070822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marL="307718" indent="-307718">
              <a:lnSpc>
                <a:spcPct val="120000"/>
              </a:lnSpc>
              <a:buFont typeface="Wingdings" charset="2"/>
              <a:buChar char="²"/>
            </a:pPr>
            <a:r>
              <a:rPr lang="en-US" dirty="0" smtClean="0">
                <a:solidFill>
                  <a:srgbClr val="008000"/>
                </a:solidFill>
                <a:latin typeface="+mj-lt"/>
              </a:rPr>
              <a:t>Exchange of a colorless “object”</a:t>
            </a:r>
          </a:p>
          <a:p>
            <a:pPr marL="307718" indent="-307718">
              <a:lnSpc>
                <a:spcPct val="120000"/>
              </a:lnSpc>
              <a:buFont typeface="Wingdings" charset="2"/>
              <a:buChar char="²"/>
            </a:pPr>
            <a:r>
              <a:rPr lang="en-US" dirty="0" smtClean="0">
                <a:solidFill>
                  <a:srgbClr val="008000"/>
                </a:solidFill>
                <a:latin typeface="+mj-lt"/>
              </a:rPr>
              <a:t>“Localized” probe</a:t>
            </a:r>
          </a:p>
          <a:p>
            <a:pPr marL="307718" indent="-307718">
              <a:lnSpc>
                <a:spcPct val="120000"/>
              </a:lnSpc>
              <a:buFont typeface="Wingdings" charset="2"/>
              <a:buChar char="²"/>
            </a:pPr>
            <a:r>
              <a:rPr lang="en-US" dirty="0" smtClean="0">
                <a:solidFill>
                  <a:srgbClr val="008000"/>
                </a:solidFill>
                <a:latin typeface="+mj-lt"/>
              </a:rPr>
              <a:t>Control of exchanged momentum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787400" y="177666"/>
            <a:ext cx="7907867" cy="592801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lIns="91311" tIns="45657" rIns="91311" bIns="45657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rPr>
              <a:t>Spatial imaging of gluons</a:t>
            </a:r>
            <a:endParaRPr lang="en-US" sz="2800" dirty="0">
              <a:solidFill>
                <a:schemeClr val="bg1"/>
              </a:solidFill>
              <a:latin typeface="+mj-lt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521824"/>
            <a:ext cx="2133600" cy="336176"/>
          </a:xfrm>
        </p:spPr>
        <p:txBody>
          <a:bodyPr/>
          <a:lstStyle/>
          <a:p>
            <a:pPr>
              <a:defRPr/>
            </a:pPr>
            <a:fld id="{663965D6-BDF6-B148-993F-4DA70ADE2AD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31" name="Picture 30" descr="Wigner_GP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121824"/>
            <a:ext cx="2075873" cy="1634823"/>
          </a:xfrm>
          <a:prstGeom prst="rect">
            <a:avLst/>
          </a:prstGeom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09/14/14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LRP Town Meeting, Temple Univ., Philadelphia</a:t>
            </a:r>
            <a:endParaRPr lang="en-US"/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190884" y="2778061"/>
            <a:ext cx="5320756" cy="4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1949" tIns="40973" rIns="81949" bIns="40973">
            <a:prstTxWarp prst="textNoShape">
              <a:avLst/>
            </a:prstTxWarp>
            <a:spAutoFit/>
          </a:bodyPr>
          <a:lstStyle/>
          <a:p>
            <a:pPr algn="l">
              <a:buClr>
                <a:srgbClr val="FF0000"/>
              </a:buClr>
              <a:buFont typeface="Wingdings" charset="2"/>
              <a:buChar char="Ø"/>
            </a:pPr>
            <a:r>
              <a:rPr lang="en-US" sz="2200" dirty="0">
                <a:solidFill>
                  <a:srgbClr val="006600"/>
                </a:solidFill>
                <a:latin typeface="Arial Rounded MT Bold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 Rounded MT Bold" charset="0"/>
              </a:rPr>
              <a:t>Exclusive vector meson production:</a:t>
            </a:r>
            <a:endParaRPr lang="en-US" sz="2200" dirty="0">
              <a:solidFill>
                <a:srgbClr val="0000FF"/>
              </a:solidFill>
              <a:latin typeface="Arial Rounded MT Bold" charset="0"/>
            </a:endParaRPr>
          </a:p>
        </p:txBody>
      </p:sp>
      <p:pic>
        <p:nvPicPr>
          <p:cNvPr id="35" name="Picture 34" descr="Screen shot 2013-02-14 at 2.41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5" y="3561504"/>
            <a:ext cx="2788355" cy="1277471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1761836" y="4698417"/>
            <a:ext cx="0" cy="336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831110" y="4708712"/>
            <a:ext cx="726795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t-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dep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11237" y="3493247"/>
            <a:ext cx="1370601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, </a:t>
            </a:r>
            <a:r>
              <a:rPr lang="en-US" dirty="0" err="1" smtClean="0"/>
              <a:t>Φ</a:t>
            </a:r>
            <a:r>
              <a:rPr lang="en-US" dirty="0" smtClean="0"/>
              <a:t>, …</a:t>
            </a:r>
            <a:endParaRPr lang="en-US" dirty="0"/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1" y="2900826"/>
            <a:ext cx="1108364" cy="556013"/>
          </a:xfrm>
          <a:prstGeom prst="rect">
            <a:avLst/>
          </a:prstGeom>
        </p:spPr>
      </p:pic>
      <p:grpSp>
        <p:nvGrpSpPr>
          <p:cNvPr id="2" name="Group 45"/>
          <p:cNvGrpSpPr/>
          <p:nvPr/>
        </p:nvGrpSpPr>
        <p:grpSpPr>
          <a:xfrm>
            <a:off x="4849090" y="3649383"/>
            <a:ext cx="4301407" cy="772744"/>
            <a:chOff x="5334000" y="1905000"/>
            <a:chExt cx="4731548" cy="875776"/>
          </a:xfrm>
        </p:grpSpPr>
        <p:sp>
          <p:nvSpPr>
            <p:cNvPr id="41" name="TextBox 40"/>
            <p:cNvSpPr txBox="1"/>
            <p:nvPr/>
          </p:nvSpPr>
          <p:spPr>
            <a:xfrm>
              <a:off x="5334000" y="1905000"/>
              <a:ext cx="4167039" cy="418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7718" indent="-307718">
                <a:buFont typeface="Wingdings" charset="2"/>
                <a:buChar char="²"/>
              </a:pPr>
              <a:r>
                <a:rPr lang="en-US" dirty="0" smtClean="0">
                  <a:solidFill>
                    <a:srgbClr val="008000"/>
                  </a:solidFill>
                </a:rPr>
                <a:t>Fourier transform of the t-</a:t>
              </a:r>
              <a:r>
                <a:rPr lang="en-US" dirty="0" err="1" smtClean="0">
                  <a:solidFill>
                    <a:srgbClr val="008000"/>
                  </a:solidFill>
                </a:rPr>
                <a:t>dep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 flipV="1">
              <a:off x="5410200" y="2438400"/>
              <a:ext cx="533400" cy="228599"/>
            </a:xfrm>
            <a:prstGeom prst="rightArrow">
              <a:avLst/>
            </a:prstGeom>
            <a:solidFill>
              <a:srgbClr val="09AB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96000" y="2362200"/>
              <a:ext cx="3969548" cy="418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810FF"/>
                  </a:solidFill>
                  <a:latin typeface="+mn-lt"/>
                </a:rPr>
                <a:t>Spatial imaging of glue density</a:t>
              </a:r>
              <a:endParaRPr lang="en-US" dirty="0">
                <a:solidFill>
                  <a:srgbClr val="E810FF"/>
                </a:solidFill>
                <a:latin typeface="+mn-lt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849091" y="4456206"/>
            <a:ext cx="3346077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marL="307718" indent="-307718">
              <a:buFont typeface="Wingdings" charset="2"/>
              <a:buChar char="²"/>
            </a:pPr>
            <a:r>
              <a:rPr lang="en-US" dirty="0" smtClean="0">
                <a:solidFill>
                  <a:srgbClr val="008000"/>
                </a:solidFill>
              </a:rPr>
              <a:t>Resolution ~ 1/Q or 1/M</a:t>
            </a:r>
            <a:r>
              <a:rPr lang="en-US" baseline="-25000" dirty="0" smtClean="0">
                <a:solidFill>
                  <a:srgbClr val="008000"/>
                </a:solidFill>
              </a:rPr>
              <a:t>Q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grpSp>
        <p:nvGrpSpPr>
          <p:cNvPr id="5" name="Group 50"/>
          <p:cNvGrpSpPr/>
          <p:nvPr/>
        </p:nvGrpSpPr>
        <p:grpSpPr>
          <a:xfrm>
            <a:off x="6625465" y="4859618"/>
            <a:ext cx="2327415" cy="1075765"/>
            <a:chOff x="609600" y="1676400"/>
            <a:chExt cx="2819400" cy="1371600"/>
          </a:xfrm>
        </p:grpSpPr>
        <p:grpSp>
          <p:nvGrpSpPr>
            <p:cNvPr id="6" name="Group 51"/>
            <p:cNvGrpSpPr/>
            <p:nvPr/>
          </p:nvGrpSpPr>
          <p:grpSpPr>
            <a:xfrm>
              <a:off x="609600" y="1676400"/>
              <a:ext cx="2286000" cy="1364977"/>
              <a:chOff x="609600" y="1828800"/>
              <a:chExt cx="2286000" cy="1364977"/>
            </a:xfrm>
          </p:grpSpPr>
          <p:grpSp>
            <p:nvGrpSpPr>
              <p:cNvPr id="7" name="Group 60"/>
              <p:cNvGrpSpPr/>
              <p:nvPr/>
            </p:nvGrpSpPr>
            <p:grpSpPr>
              <a:xfrm>
                <a:off x="609600" y="1828800"/>
                <a:ext cx="2286000" cy="1364977"/>
                <a:chOff x="762000" y="1828800"/>
                <a:chExt cx="2286000" cy="1364977"/>
              </a:xfrm>
            </p:grpSpPr>
            <p:grpSp>
              <p:nvGrpSpPr>
                <p:cNvPr id="8" name="Group 63"/>
                <p:cNvGrpSpPr/>
                <p:nvPr/>
              </p:nvGrpSpPr>
              <p:grpSpPr>
                <a:xfrm>
                  <a:off x="1371600" y="1828800"/>
                  <a:ext cx="1676400" cy="1364977"/>
                  <a:chOff x="762000" y="1752600"/>
                  <a:chExt cx="1676400" cy="1364977"/>
                </a:xfrm>
              </p:grpSpPr>
              <p:pic>
                <p:nvPicPr>
                  <p:cNvPr id="5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762000" y="1752600"/>
                    <a:ext cx="1143000" cy="13649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grpSp>
                <p:nvGrpSpPr>
                  <p:cNvPr id="9" name="Group 66"/>
                  <p:cNvGrpSpPr/>
                  <p:nvPr/>
                </p:nvGrpSpPr>
                <p:grpSpPr>
                  <a:xfrm>
                    <a:off x="1676400" y="2209800"/>
                    <a:ext cx="762000" cy="609600"/>
                    <a:chOff x="1676400" y="2209800"/>
                    <a:chExt cx="762000" cy="609600"/>
                  </a:xfrm>
                </p:grpSpPr>
                <p:cxnSp>
                  <p:nvCxnSpPr>
                    <p:cNvPr id="62" name="Straight Arrow Connector 61"/>
                    <p:cNvCxnSpPr/>
                    <p:nvPr/>
                  </p:nvCxnSpPr>
                  <p:spPr>
                    <a:xfrm>
                      <a:off x="1676400" y="2209800"/>
                      <a:ext cx="762000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09AB37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Arrow Connector 62"/>
                    <p:cNvCxnSpPr/>
                    <p:nvPr/>
                  </p:nvCxnSpPr>
                  <p:spPr>
                    <a:xfrm>
                      <a:off x="1676400" y="2362200"/>
                      <a:ext cx="762000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09AB37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Arrow Connector 63"/>
                    <p:cNvCxnSpPr/>
                    <p:nvPr/>
                  </p:nvCxnSpPr>
                  <p:spPr>
                    <a:xfrm>
                      <a:off x="1676400" y="2667000"/>
                      <a:ext cx="762000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09AB37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>
                      <a:off x="1676400" y="2819400"/>
                      <a:ext cx="762000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09AB37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/>
                    <p:cNvCxnSpPr/>
                    <p:nvPr/>
                  </p:nvCxnSpPr>
                  <p:spPr>
                    <a:xfrm>
                      <a:off x="1752600" y="2514600"/>
                      <a:ext cx="685800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09AB37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58" name="Right Arrow 57"/>
                <p:cNvSpPr/>
                <p:nvPr/>
              </p:nvSpPr>
              <p:spPr>
                <a:xfrm>
                  <a:off x="762000" y="2438400"/>
                  <a:ext cx="685800" cy="228600"/>
                </a:xfrm>
                <a:prstGeom prst="rightArrow">
                  <a:avLst/>
                </a:prstGeom>
                <a:solidFill>
                  <a:srgbClr val="09AB37"/>
                </a:solidFill>
                <a:ln>
                  <a:solidFill>
                    <a:srgbClr val="09AB37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4" name="Picture 53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882" y="2184419"/>
                <a:ext cx="139700" cy="177800"/>
              </a:xfrm>
              <a:prstGeom prst="rect">
                <a:avLst/>
              </a:prstGeom>
            </p:spPr>
          </p:pic>
          <p:pic>
            <p:nvPicPr>
              <p:cNvPr id="55" name="Picture 54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6486" y="1996282"/>
                <a:ext cx="266700" cy="177800"/>
              </a:xfrm>
              <a:prstGeom prst="rect">
                <a:avLst/>
              </a:prstGeom>
            </p:spPr>
          </p:pic>
        </p:grpSp>
        <p:grpSp>
          <p:nvGrpSpPr>
            <p:cNvPr id="10" name="Group 53"/>
            <p:cNvGrpSpPr/>
            <p:nvPr/>
          </p:nvGrpSpPr>
          <p:grpSpPr>
            <a:xfrm>
              <a:off x="876299" y="2286000"/>
              <a:ext cx="2552701" cy="762000"/>
              <a:chOff x="876300" y="2362200"/>
              <a:chExt cx="2552700" cy="762000"/>
            </a:xfrm>
          </p:grpSpPr>
          <p:grpSp>
            <p:nvGrpSpPr>
              <p:cNvPr id="11" name="Group 55"/>
              <p:cNvGrpSpPr/>
              <p:nvPr/>
            </p:nvGrpSpPr>
            <p:grpSpPr>
              <a:xfrm>
                <a:off x="876300" y="2747326"/>
                <a:ext cx="2552700" cy="83504"/>
                <a:chOff x="495300" y="5414326"/>
                <a:chExt cx="2552700" cy="83504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95300" y="5497830"/>
                  <a:ext cx="2514599" cy="0"/>
                </a:xfrm>
                <a:prstGeom prst="line">
                  <a:avLst/>
                </a:prstGeom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533401" y="5414326"/>
                  <a:ext cx="2514599" cy="0"/>
                </a:xfrm>
                <a:prstGeom prst="line">
                  <a:avLst/>
                </a:prstGeom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Arrow Connector 48"/>
              <p:cNvCxnSpPr/>
              <p:nvPr/>
            </p:nvCxnSpPr>
            <p:spPr>
              <a:xfrm>
                <a:off x="3276600" y="2362200"/>
                <a:ext cx="0" cy="3048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V="1">
                <a:off x="3276600" y="2895600"/>
                <a:ext cx="0" cy="2286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2880" y="5309475"/>
            <a:ext cx="184816" cy="5082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48654" y="3498972"/>
            <a:ext cx="333996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6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49275" y="127388"/>
            <a:ext cx="7870485" cy="888612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>
            <a:outerShdw blurRad="177800" dist="165100" dir="2700000" algn="tl" rotWithShape="0">
              <a:srgbClr val="000090">
                <a:alpha val="75000"/>
              </a:srgbClr>
            </a:outerShdw>
          </a:effectLst>
        </p:spPr>
        <p:txBody>
          <a:bodyPr vert="horz" wrap="square" lIns="91301" tIns="45652" rIns="91301" bIns="45652" numCol="1" anchor="ctr" anchorCtr="0" compatLnSpc="1">
            <a:prstTxWarp prst="textNoShape">
              <a:avLst/>
            </a:prstTxWarp>
          </a:bodyPr>
          <a:lstStyle/>
          <a:p>
            <a:pPr algn="ctr" defTabSz="914293"/>
            <a:r>
              <a:rPr lang="en-US" sz="2800" b="1" kern="0" dirty="0">
                <a:solidFill>
                  <a:srgbClr val="FFFFFF"/>
                </a:solidFill>
                <a:latin typeface="+mj-lt"/>
                <a:ea typeface="ＭＳ Ｐゴシック" charset="-128"/>
                <a:cs typeface="Arial"/>
              </a:rPr>
              <a:t>S</a:t>
            </a:r>
            <a:r>
              <a:rPr lang="en-US" sz="2800" b="1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Arial"/>
              </a:rPr>
              <a:t>patial imaging </a:t>
            </a:r>
            <a:r>
              <a:rPr lang="en-US" sz="2800" b="1" kern="0" dirty="0">
                <a:solidFill>
                  <a:srgbClr val="FFFFFF"/>
                </a:solidFill>
                <a:latin typeface="+mj-lt"/>
                <a:ea typeface="ＭＳ Ｐゴシック" charset="-128"/>
                <a:cs typeface="Arial"/>
              </a:rPr>
              <a:t>of </a:t>
            </a:r>
            <a:r>
              <a:rPr lang="en-US" sz="2800" b="1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Arial"/>
              </a:rPr>
              <a:t>gluon </a:t>
            </a:r>
            <a:r>
              <a:rPr lang="en-US" sz="2800" b="1" kern="0" dirty="0">
                <a:solidFill>
                  <a:srgbClr val="FFFFFF"/>
                </a:solidFill>
                <a:latin typeface="+mj-lt"/>
                <a:ea typeface="ＭＳ Ｐゴシック" charset="-128"/>
                <a:cs typeface="Arial"/>
              </a:rPr>
              <a:t>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21824"/>
            <a:ext cx="2133600" cy="336176"/>
          </a:xfrm>
        </p:spPr>
        <p:txBody>
          <a:bodyPr/>
          <a:lstStyle/>
          <a:p>
            <a:pPr>
              <a:defRPr/>
            </a:pPr>
            <a:fld id="{663965D6-BDF6-B148-993F-4DA70ADE2AD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2295" y="1320800"/>
            <a:ext cx="9151095" cy="4821157"/>
            <a:chOff x="206274" y="2702970"/>
            <a:chExt cx="10351960" cy="5238282"/>
          </a:xfrm>
        </p:grpSpPr>
        <p:sp>
          <p:nvSpPr>
            <p:cNvPr id="9" name="TextBox 8"/>
            <p:cNvSpPr txBox="1"/>
            <p:nvPr/>
          </p:nvSpPr>
          <p:spPr>
            <a:xfrm>
              <a:off x="6841495" y="5791597"/>
              <a:ext cx="3716739" cy="1173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0000FF"/>
                  </a:solidFill>
                  <a:latin typeface="+mj-lt"/>
                </a:rPr>
                <a:t>Images of gluons</a:t>
              </a:r>
            </a:p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rgbClr val="0000FF"/>
                  </a:solidFill>
                  <a:latin typeface="+mj-lt"/>
                </a:rPr>
                <a:t>f</a:t>
              </a:r>
              <a:r>
                <a:rPr lang="en-US" dirty="0" smtClean="0">
                  <a:solidFill>
                    <a:srgbClr val="0000FF"/>
                  </a:solidFill>
                  <a:latin typeface="+mj-lt"/>
                </a:rPr>
                <a:t>rom exclusive</a:t>
              </a:r>
            </a:p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0000FF"/>
                  </a:solidFill>
                  <a:latin typeface="+mj-lt"/>
                </a:rPr>
                <a:t>J/</a:t>
              </a:r>
              <a:r>
                <a:rPr lang="en-US" dirty="0" err="1" smtClean="0">
                  <a:solidFill>
                    <a:srgbClr val="0000FF"/>
                  </a:solidFill>
                  <a:latin typeface="+mj-lt"/>
                </a:rPr>
                <a:t>ψ</a:t>
              </a:r>
              <a:r>
                <a:rPr lang="en-US" dirty="0" smtClean="0">
                  <a:solidFill>
                    <a:srgbClr val="0000FF"/>
                  </a:solidFill>
                  <a:latin typeface="+mj-lt"/>
                </a:rPr>
                <a:t> production</a:t>
              </a:r>
            </a:p>
          </p:txBody>
        </p:sp>
        <p:sp>
          <p:nvSpPr>
            <p:cNvPr id="48" name="Rectangle 15"/>
            <p:cNvSpPr>
              <a:spLocks noChangeArrowheads="1"/>
            </p:cNvSpPr>
            <p:nvPr/>
          </p:nvSpPr>
          <p:spPr bwMode="auto">
            <a:xfrm>
              <a:off x="228600" y="2702970"/>
              <a:ext cx="7031666" cy="468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318" tIns="45657" rIns="91318" bIns="45657">
              <a:prstTxWarp prst="textNoShape">
                <a:avLst/>
              </a:prstTxWarp>
              <a:spAutoFit/>
            </a:bodyPr>
            <a:lstStyle/>
            <a:p>
              <a:pPr algn="l">
                <a:buClr>
                  <a:srgbClr val="FF0000"/>
                </a:buClr>
                <a:buFont typeface="Wingdings" charset="2"/>
                <a:buChar char="Ø"/>
              </a:pPr>
              <a:r>
                <a:rPr lang="en-US" sz="2200" dirty="0">
                  <a:solidFill>
                    <a:srgbClr val="0000FF"/>
                  </a:solidFill>
                  <a:latin typeface="Arial Rounded MT Bold" charset="0"/>
                </a:rPr>
                <a:t> </a:t>
              </a:r>
              <a:r>
                <a:rPr lang="en-US" sz="2200" dirty="0" smtClean="0">
                  <a:solidFill>
                    <a:srgbClr val="0000FF"/>
                  </a:solidFill>
                  <a:latin typeface="Arial Rounded MT Bold" charset="0"/>
                </a:rPr>
                <a:t>Gluon imaging from simulation</a:t>
              </a:r>
              <a:r>
                <a:rPr lang="en-US" sz="2200" dirty="0" smtClean="0">
                  <a:solidFill>
                    <a:srgbClr val="006600"/>
                  </a:solidFill>
                  <a:latin typeface="Arial Rounded MT Bold" charset="0"/>
                </a:rPr>
                <a:t>:</a:t>
              </a:r>
              <a:endParaRPr lang="en-US" sz="2200" dirty="0">
                <a:solidFill>
                  <a:srgbClr val="006600"/>
                </a:solidFill>
                <a:latin typeface="Arial Rounded MT Bold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6274" y="7239001"/>
              <a:ext cx="9654466" cy="70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CC66FF"/>
                  </a:solidFill>
                  <a:latin typeface="Arial Rounded MT Bold"/>
                  <a:cs typeface="Arial Rounded MT Bold"/>
                </a:rPr>
                <a:t>Only possible at the EIC: From the valence quark region </a:t>
              </a:r>
            </a:p>
            <a:p>
              <a:pPr algn="ctr"/>
              <a:r>
                <a:rPr lang="en-US" i="1" dirty="0" smtClean="0">
                  <a:solidFill>
                    <a:srgbClr val="CC66FF"/>
                  </a:solidFill>
                  <a:latin typeface="Arial Rounded MT Bold"/>
                  <a:cs typeface="Arial Rounded MT Bold"/>
                </a:rPr>
                <a:t>deep into the sea quark region</a:t>
              </a:r>
              <a:endParaRPr lang="en-US" i="1" dirty="0">
                <a:solidFill>
                  <a:srgbClr val="CC66FF"/>
                </a:solidFill>
                <a:latin typeface="Arial Rounded MT Bold"/>
                <a:cs typeface="Arial Rounded MT Bold"/>
              </a:endParaRPr>
            </a:p>
          </p:txBody>
        </p:sp>
      </p:grpSp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73" y="3547697"/>
            <a:ext cx="3047064" cy="303999"/>
          </a:xfrm>
          <a:prstGeom prst="rect">
            <a:avLst/>
          </a:prstGeom>
        </p:spPr>
      </p:pic>
      <p:pic>
        <p:nvPicPr>
          <p:cNvPr id="53" name="Picture 52" descr="ES_Fig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34" y="1840459"/>
            <a:ext cx="5478818" cy="3697245"/>
          </a:xfrm>
          <a:prstGeom prst="rect">
            <a:avLst/>
          </a:prstGeom>
        </p:spPr>
      </p:pic>
      <p:sp>
        <p:nvSpPr>
          <p:cNvPr id="54" name="Date Placeholder 5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09/14/14</a:t>
            </a:r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806" y="2629941"/>
            <a:ext cx="2669002" cy="7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0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400"/>
            <a:ext cx="9144000" cy="51435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1-dimensional studies of the nucleon need to be completed.</a:t>
            </a:r>
          </a:p>
          <a:p>
            <a:pPr>
              <a:buNone/>
            </a:pPr>
            <a:endParaRPr lang="en-US" dirty="0" smtClean="0">
              <a:solidFill>
                <a:srgbClr val="FF00FF"/>
              </a:solidFill>
            </a:endParaRPr>
          </a:p>
          <a:p>
            <a:r>
              <a:rPr lang="en-US" dirty="0" smtClean="0">
                <a:solidFill>
                  <a:srgbClr val="FF00FF"/>
                </a:solidFill>
              </a:rPr>
              <a:t>3-dimensional mapping of the nucleon structure has just begun allowing for the determination of the orbital angular momentum of </a:t>
            </a:r>
            <a:r>
              <a:rPr lang="en-US" dirty="0" err="1" smtClean="0">
                <a:solidFill>
                  <a:srgbClr val="FF00FF"/>
                </a:solidFill>
              </a:rPr>
              <a:t>partons</a:t>
            </a:r>
            <a:r>
              <a:rPr lang="en-US" dirty="0" smtClean="0">
                <a:solidFill>
                  <a:srgbClr val="FF00FF"/>
                </a:solidFill>
              </a:rPr>
              <a:t> as well as the correlations between spin and confined motion.</a:t>
            </a:r>
          </a:p>
          <a:p>
            <a:endParaRPr lang="en-US" dirty="0" smtClean="0"/>
          </a:p>
          <a:p>
            <a:r>
              <a:rPr lang="en-US" b="1" dirty="0" smtClean="0"/>
              <a:t>Near-term studies</a:t>
            </a:r>
            <a:r>
              <a:rPr lang="en-US" dirty="0" smtClean="0"/>
              <a:t>: 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r>
              <a:rPr lang="en-US" dirty="0" smtClean="0"/>
              <a:t> upgrade, COMPASS Emphasis will be on quarks’ orbital angular momentum</a:t>
            </a:r>
          </a:p>
          <a:p>
            <a:endParaRPr lang="en-US" dirty="0" smtClean="0"/>
          </a:p>
          <a:p>
            <a:r>
              <a:rPr lang="en-US" b="1" dirty="0" smtClean="0"/>
              <a:t>Long-term studies</a:t>
            </a:r>
            <a:r>
              <a:rPr lang="en-US" dirty="0" smtClean="0"/>
              <a:t>: Future EIC emphasis will be on the glue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990600" y="76200"/>
            <a:ext cx="6248400" cy="4572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066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Comic Sans MS" charset="0"/>
              </a:rPr>
              <a:t>Spin Structure </a:t>
            </a:r>
            <a:r>
              <a:rPr lang="en-US" sz="2800" dirty="0" smtClean="0">
                <a:solidFill>
                  <a:schemeClr val="bg1"/>
                </a:solidFill>
                <a:latin typeface="Comic Sans MS" charset="0"/>
              </a:rPr>
              <a:t>Functions in DIS</a:t>
            </a:r>
            <a:endParaRPr lang="en-US" sz="2800" dirty="0">
              <a:solidFill>
                <a:srgbClr val="FF0066"/>
              </a:solidFill>
              <a:latin typeface="Comic Sans MS" charset="0"/>
            </a:endParaRP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381000" y="838200"/>
            <a:ext cx="5257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10000"/>
              <a:buFont typeface="Wingdings 2" charset="2"/>
              <a:buChar char=""/>
            </a:pPr>
            <a:endParaRPr lang="en-US" sz="1800" dirty="0">
              <a:solidFill>
                <a:srgbClr val="0000FF"/>
              </a:solidFill>
              <a:latin typeface="Comic Sans MS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10000"/>
              <a:buFont typeface="Wingdings 2" charset="2"/>
              <a:buChar char=""/>
            </a:pPr>
            <a:r>
              <a:rPr lang="en-US" sz="1800" dirty="0" err="1">
                <a:solidFill>
                  <a:srgbClr val="0000FF"/>
                </a:solidFill>
                <a:latin typeface="Comic Sans MS" charset="0"/>
              </a:rPr>
              <a:t>Unpolarized</a:t>
            </a:r>
            <a:r>
              <a:rPr lang="en-US" sz="1800" dirty="0">
                <a:solidFill>
                  <a:srgbClr val="0000FF"/>
                </a:solidFill>
                <a:latin typeface="Comic Sans MS" charset="0"/>
              </a:rPr>
              <a:t> structure functions</a:t>
            </a:r>
            <a:r>
              <a:rPr lang="en-US" sz="1800" dirty="0">
                <a:latin typeface="Comic Sans MS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F</a:t>
            </a:r>
            <a:r>
              <a:rPr lang="en-US" sz="1800" baseline="-25000" dirty="0">
                <a:solidFill>
                  <a:srgbClr val="FF0000"/>
                </a:solidFill>
                <a:latin typeface="Comic Sans MS" charset="0"/>
              </a:rPr>
              <a:t>1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(x,Q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)</a:t>
            </a:r>
            <a:r>
              <a:rPr lang="en-US" sz="1800" baseline="-25000" dirty="0">
                <a:latin typeface="Comic Sans MS" charset="0"/>
              </a:rPr>
              <a:t> </a:t>
            </a:r>
            <a:r>
              <a:rPr lang="en-US" sz="1800" dirty="0">
                <a:latin typeface="Comic Sans MS" charset="0"/>
              </a:rPr>
              <a:t>and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F</a:t>
            </a:r>
            <a:r>
              <a:rPr lang="en-US" sz="1800" baseline="-25000" dirty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(x,Q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)</a:t>
            </a:r>
            <a:endParaRPr lang="en-US" sz="1800" dirty="0">
              <a:latin typeface="Comic Sans MS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6600"/>
              </a:buClr>
              <a:buFont typeface="Wingdings 3" charset="2"/>
              <a:buChar char="Æ"/>
            </a:pPr>
            <a:endParaRPr lang="en-US" sz="1600" dirty="0"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10000"/>
              <a:buFont typeface="Wingdings 2" charset="2"/>
              <a:buChar char=""/>
            </a:pPr>
            <a:endParaRPr lang="en-US" sz="1800" dirty="0">
              <a:solidFill>
                <a:srgbClr val="0000FF"/>
              </a:solidFill>
              <a:latin typeface="Comic Sans MS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10000"/>
              <a:buFont typeface="Wingdings 2" charset="2"/>
              <a:buChar char=""/>
            </a:pPr>
            <a:endParaRPr lang="en-US" sz="1800" dirty="0">
              <a:solidFill>
                <a:srgbClr val="0000FF"/>
              </a:solidFill>
              <a:latin typeface="Comic Sans MS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10000"/>
              <a:buFont typeface="Wingdings 2" charset="2"/>
              <a:buChar char=""/>
            </a:pPr>
            <a:endParaRPr lang="en-US" sz="1800" dirty="0">
              <a:solidFill>
                <a:srgbClr val="0000FF"/>
              </a:solidFill>
              <a:latin typeface="Comic Sans MS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10000"/>
              <a:buFont typeface="Wingdings 2" charset="2"/>
              <a:buChar char=""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</a:rPr>
              <a:t>Polarized structure functions</a:t>
            </a:r>
            <a:r>
              <a:rPr lang="en-US" sz="1800" dirty="0">
                <a:latin typeface="Comic Sans MS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110000"/>
              <a:buFont typeface="Wingdings 2" charset="2"/>
              <a:buNone/>
            </a:pP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 	g</a:t>
            </a:r>
            <a:r>
              <a:rPr lang="en-US" sz="1800" baseline="-25000" dirty="0">
                <a:solidFill>
                  <a:srgbClr val="FF0000"/>
                </a:solidFill>
                <a:latin typeface="Comic Sans MS" charset="0"/>
              </a:rPr>
              <a:t>1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(x,Q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)</a:t>
            </a:r>
            <a:r>
              <a:rPr lang="en-US" sz="1800" dirty="0">
                <a:latin typeface="Comic Sans MS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mic Sans MS" charset="0"/>
              </a:rPr>
              <a:t>and</a:t>
            </a:r>
            <a:r>
              <a:rPr lang="en-US" sz="1800" dirty="0">
                <a:latin typeface="Comic Sans MS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g</a:t>
            </a:r>
            <a:r>
              <a:rPr lang="en-US" sz="1800" baseline="-25000" dirty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(x,Q</a:t>
            </a:r>
            <a:r>
              <a:rPr lang="en-US" sz="1800" baseline="30000" dirty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)</a:t>
            </a:r>
            <a:endParaRPr lang="en-US" sz="1800" baseline="-25000" dirty="0">
              <a:latin typeface="Comic Sans MS" charset="0"/>
            </a:endParaRP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762000"/>
            <a:ext cx="251460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5867400" y="2743200"/>
            <a:ext cx="3124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mmi12" pitchFamily="1" charset="0"/>
              </a:rPr>
              <a:t>Q</a:t>
            </a:r>
            <a:r>
              <a:rPr lang="en-US" sz="1600" baseline="42000">
                <a:latin typeface="cmmi10" pitchFamily="1" charset="0"/>
              </a:rPr>
              <a:t>2</a:t>
            </a:r>
            <a:r>
              <a:rPr lang="en-US" sz="1600"/>
              <a:t> :</a:t>
            </a:r>
            <a:r>
              <a:rPr lang="en-US" sz="1400">
                <a:solidFill>
                  <a:srgbClr val="0000FF"/>
                </a:solidFill>
                <a:latin typeface="Comic Sans MS" charset="0"/>
              </a:rPr>
              <a:t>Four-momentum transfer</a:t>
            </a:r>
            <a:endParaRPr lang="en-US" sz="1400">
              <a:latin typeface="Comic Sans MS" charset="0"/>
            </a:endParaRPr>
          </a:p>
          <a:p>
            <a:r>
              <a:rPr lang="en-US" sz="1600">
                <a:latin typeface="cmmi12" pitchFamily="1" charset="0"/>
              </a:rPr>
              <a:t>x</a:t>
            </a:r>
            <a:r>
              <a:rPr lang="en-US" sz="1400">
                <a:latin typeface="Comic Sans MS" charset="0"/>
              </a:rPr>
              <a:t> : </a:t>
            </a:r>
            <a:r>
              <a:rPr lang="en-US" sz="1400">
                <a:solidFill>
                  <a:srgbClr val="0000FF"/>
                </a:solidFill>
                <a:latin typeface="Comic Sans MS" charset="0"/>
              </a:rPr>
              <a:t>Bjorken variable</a:t>
            </a:r>
            <a:endParaRPr lang="en-US" sz="1600"/>
          </a:p>
          <a:p>
            <a:r>
              <a:rPr lang="en-US" sz="1600"/>
              <a:t>    : </a:t>
            </a:r>
            <a:r>
              <a:rPr lang="en-US" sz="1400">
                <a:solidFill>
                  <a:srgbClr val="0000FF"/>
                </a:solidFill>
                <a:latin typeface="Comic Sans MS" charset="0"/>
              </a:rPr>
              <a:t>Energy transfer</a:t>
            </a:r>
            <a:endParaRPr lang="en-US" sz="1600"/>
          </a:p>
          <a:p>
            <a:r>
              <a:rPr lang="en-US" sz="1600">
                <a:latin typeface="cmmi12" pitchFamily="1" charset="0"/>
              </a:rPr>
              <a:t>M</a:t>
            </a:r>
            <a:r>
              <a:rPr lang="en-US" sz="1600"/>
              <a:t> : </a:t>
            </a:r>
            <a:r>
              <a:rPr lang="en-US" sz="1400">
                <a:solidFill>
                  <a:srgbClr val="0000FF"/>
                </a:solidFill>
                <a:latin typeface="Comic Sans MS" charset="0"/>
              </a:rPr>
              <a:t>Nucleon mass</a:t>
            </a:r>
            <a:endParaRPr lang="en-US" sz="1600"/>
          </a:p>
          <a:p>
            <a:r>
              <a:rPr lang="en-US" sz="1600">
                <a:latin typeface="cmmi12" pitchFamily="1" charset="0"/>
              </a:rPr>
              <a:t>W</a:t>
            </a:r>
            <a:r>
              <a:rPr lang="en-US" sz="1600"/>
              <a:t> : </a:t>
            </a:r>
            <a:r>
              <a:rPr lang="en-US" sz="1400">
                <a:solidFill>
                  <a:srgbClr val="0000FF"/>
                </a:solidFill>
                <a:latin typeface="Comic Sans MS" charset="0"/>
              </a:rPr>
              <a:t>Final state hadrons mass</a:t>
            </a:r>
            <a:endParaRPr lang="en-US" sz="1600"/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228600" y="4191000"/>
            <a:ext cx="35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  <a:latin typeface="Comic Sans MS" charset="0"/>
              </a:rPr>
              <a:t>L</a:t>
            </a:r>
            <a:endParaRPr lang="en-US">
              <a:latin typeface="Comic Sans MS" charset="0"/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152400" y="5029200"/>
            <a:ext cx="39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  <a:latin typeface="Comic Sans MS" charset="0"/>
              </a:rPr>
              <a:t>T</a:t>
            </a:r>
            <a:endParaRPr lang="en-US">
              <a:latin typeface="Comic Sans MS" charset="0"/>
            </a:endParaRPr>
          </a:p>
        </p:txBody>
      </p:sp>
      <p:pic>
        <p:nvPicPr>
          <p:cNvPr id="3584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057400"/>
            <a:ext cx="58674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 Box 11"/>
          <p:cNvSpPr txBox="1">
            <a:spLocks noChangeArrowheads="1"/>
          </p:cNvSpPr>
          <p:nvPr/>
        </p:nvSpPr>
        <p:spPr bwMode="auto">
          <a:xfrm>
            <a:off x="152400" y="2133600"/>
            <a:ext cx="407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  <a:latin typeface="Comic Sans MS" charset="0"/>
              </a:rPr>
              <a:t>U</a:t>
            </a:r>
            <a:endParaRPr lang="en-US">
              <a:latin typeface="Comic Sans MS" charset="0"/>
            </a:endParaRPr>
          </a:p>
        </p:txBody>
      </p:sp>
      <p:pic>
        <p:nvPicPr>
          <p:cNvPr id="3585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4013200"/>
            <a:ext cx="6705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3" descr="nu [Converted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3276600"/>
            <a:ext cx="1365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34939"/>
            <a:ext cx="8229600" cy="754730"/>
          </a:xfrm>
        </p:spPr>
        <p:txBody>
          <a:bodyPr/>
          <a:lstStyle/>
          <a:p>
            <a:r>
              <a:rPr lang="en-US" dirty="0" smtClean="0"/>
              <a:t>In the Feynman Quark-Parton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906665"/>
            <a:ext cx="8042131" cy="1630493"/>
          </a:xfrm>
          <a:prstGeom prst="rect">
            <a:avLst/>
          </a:prstGeom>
          <a:noFill/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098550"/>
            <a:ext cx="4673600" cy="8255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120900"/>
            <a:ext cx="4622800" cy="7112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0" y="2927350"/>
            <a:ext cx="4889500" cy="8255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50" y="3949700"/>
            <a:ext cx="1790700" cy="355600"/>
          </a:xfrm>
          <a:prstGeom prst="rect">
            <a:avLst/>
          </a:prstGeom>
        </p:spPr>
      </p:pic>
      <p:pic>
        <p:nvPicPr>
          <p:cNvPr id="20" name="Picture 19" descr="pol_e-N_sca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3194" y="1098550"/>
            <a:ext cx="3903380" cy="2001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solidFill>
            <a:srgbClr val="000080"/>
          </a:solidFill>
          <a:effectLst>
            <a:outerShdw blurRad="63500" dist="71842" dir="2700000" algn="ctr" rotWithShape="0">
              <a:srgbClr val="0A0C9E">
                <a:alpha val="74998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Moments of spin structure functions</a:t>
            </a:r>
          </a:p>
        </p:txBody>
      </p:sp>
      <p:cxnSp>
        <p:nvCxnSpPr>
          <p:cNvPr id="211971" name="AutoShape 3"/>
          <p:cNvCxnSpPr>
            <a:cxnSpLocks noChangeShapeType="1"/>
          </p:cNvCxnSpPr>
          <p:nvPr/>
        </p:nvCxnSpPr>
        <p:spPr bwMode="auto">
          <a:xfrm>
            <a:off x="1374775" y="4724400"/>
            <a:ext cx="70834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11972" name="Line 4"/>
          <p:cNvSpPr>
            <a:spLocks noChangeShapeType="1"/>
          </p:cNvSpPr>
          <p:nvPr/>
        </p:nvSpPr>
        <p:spPr bwMode="auto">
          <a:xfrm flipV="1">
            <a:off x="1374775" y="4572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 flipV="1">
            <a:off x="3432175" y="4572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flipV="1">
            <a:off x="5794375" y="4572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1222375" y="47244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0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279775" y="4724400"/>
            <a:ext cx="32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1</a:t>
            </a:r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5641975" y="4724400"/>
            <a:ext cx="50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10</a:t>
            </a: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8305800" y="4724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∞</a:t>
            </a:r>
          </a:p>
        </p:txBody>
      </p:sp>
      <p:sp>
        <p:nvSpPr>
          <p:cNvPr id="211979" name="Text Box 11"/>
          <p:cNvSpPr txBox="1">
            <a:spLocks noChangeArrowheads="1"/>
          </p:cNvSpPr>
          <p:nvPr/>
        </p:nvSpPr>
        <p:spPr bwMode="auto">
          <a:xfrm>
            <a:off x="4419600" y="5105400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Q</a:t>
            </a:r>
            <a:r>
              <a:rPr lang="en-US" i="1" baseline="30000"/>
              <a:t>2</a:t>
            </a:r>
            <a:endParaRPr lang="en-US"/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85142" y="1143000"/>
            <a:ext cx="26634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Comic Sans MS" charset="0"/>
              </a:rPr>
              <a:t>Gerasimov-Drell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</a:rPr>
              <a:t>-</a:t>
            </a:r>
            <a:r>
              <a:rPr lang="en-US" sz="1800" dirty="0" err="1" smtClean="0">
                <a:solidFill>
                  <a:srgbClr val="FF0000"/>
                </a:solidFill>
                <a:latin typeface="Comic Sans MS" charset="0"/>
              </a:rPr>
              <a:t>Hearn</a:t>
            </a:r>
            <a:endParaRPr lang="en-US" sz="1800" dirty="0" smtClean="0">
              <a:solidFill>
                <a:srgbClr val="FF0000"/>
              </a:solidFill>
              <a:latin typeface="Comic Sans MS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Sum Rule</a:t>
            </a:r>
          </a:p>
          <a:p>
            <a:pPr algn="ctr"/>
            <a:r>
              <a:rPr lang="en-US" sz="2000" i="1" dirty="0">
                <a:solidFill>
                  <a:srgbClr val="FF0000"/>
                </a:solidFill>
              </a:rPr>
              <a:t>I</a:t>
            </a:r>
            <a:r>
              <a:rPr lang="en-US" sz="2000" i="1" baseline="-25000" dirty="0">
                <a:solidFill>
                  <a:srgbClr val="FF0000"/>
                </a:solidFill>
              </a:rPr>
              <a:t>GDH  </a:t>
            </a:r>
            <a:r>
              <a:rPr lang="en-US" sz="2000" dirty="0">
                <a:solidFill>
                  <a:srgbClr val="FF0000"/>
                </a:solidFill>
              </a:rPr>
              <a:t>(0)</a:t>
            </a:r>
            <a:endParaRPr lang="en-US" sz="2000" i="1" dirty="0">
              <a:latin typeface="Comic Sans MS" charset="0"/>
            </a:endParaRPr>
          </a:p>
        </p:txBody>
      </p:sp>
      <p:sp>
        <p:nvSpPr>
          <p:cNvPr id="211981" name="Line 13"/>
          <p:cNvSpPr>
            <a:spLocks noChangeShapeType="1"/>
          </p:cNvSpPr>
          <p:nvPr/>
        </p:nvSpPr>
        <p:spPr bwMode="auto">
          <a:xfrm>
            <a:off x="1905000" y="1524000"/>
            <a:ext cx="1828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3733800" y="1143000"/>
            <a:ext cx="16367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00FF"/>
                </a:solidFill>
                <a:latin typeface="Comic Sans MS" charset="0"/>
              </a:rPr>
              <a:t>Generalized </a:t>
            </a:r>
          </a:p>
          <a:p>
            <a:pPr algn="ctr"/>
            <a:r>
              <a:rPr lang="en-US" sz="1800">
                <a:solidFill>
                  <a:srgbClr val="0000FF"/>
                </a:solidFill>
                <a:latin typeface="Comic Sans MS" charset="0"/>
              </a:rPr>
              <a:t>GDH Integral</a:t>
            </a:r>
          </a:p>
          <a:p>
            <a:pPr algn="ctr"/>
            <a:r>
              <a:rPr lang="en-US" sz="2000" i="1">
                <a:solidFill>
                  <a:srgbClr val="0000FF"/>
                </a:solidFill>
              </a:rPr>
              <a:t>I</a:t>
            </a:r>
            <a:r>
              <a:rPr lang="en-US" sz="2000" i="1" baseline="-25000">
                <a:solidFill>
                  <a:srgbClr val="0000FF"/>
                </a:solidFill>
              </a:rPr>
              <a:t>GDH  </a:t>
            </a:r>
            <a:r>
              <a:rPr lang="en-US" sz="2000">
                <a:solidFill>
                  <a:srgbClr val="0000FF"/>
                </a:solidFill>
              </a:rPr>
              <a:t>(</a:t>
            </a:r>
            <a:r>
              <a:rPr lang="en-US" sz="2000" i="1">
                <a:solidFill>
                  <a:srgbClr val="0000FF"/>
                </a:solidFill>
              </a:rPr>
              <a:t>Q</a:t>
            </a:r>
            <a:r>
              <a:rPr lang="en-US" sz="2000" i="1" baseline="30000">
                <a:solidFill>
                  <a:srgbClr val="0000FF"/>
                </a:solidFill>
              </a:rPr>
              <a:t>2 </a:t>
            </a:r>
            <a:r>
              <a:rPr lang="en-US" sz="2000">
                <a:solidFill>
                  <a:srgbClr val="0000FF"/>
                </a:solidFill>
              </a:rPr>
              <a:t>)</a:t>
            </a:r>
            <a:endParaRPr lang="en-US" sz="200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11983" name="Text Box 15"/>
          <p:cNvSpPr txBox="1">
            <a:spLocks noChangeArrowheads="1"/>
          </p:cNvSpPr>
          <p:nvPr/>
        </p:nvSpPr>
        <p:spPr bwMode="auto">
          <a:xfrm>
            <a:off x="7391400" y="1066800"/>
            <a:ext cx="11572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Comic Sans MS" charset="0"/>
              </a:rPr>
              <a:t>Bjorken</a:t>
            </a:r>
            <a:endParaRPr lang="en-US" sz="1800" dirty="0">
              <a:solidFill>
                <a:srgbClr val="FF0000"/>
              </a:solidFill>
              <a:latin typeface="Comic Sans MS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Sum Rule</a:t>
            </a:r>
            <a:endParaRPr lang="en-US" sz="1800" dirty="0" smtClean="0">
              <a:solidFill>
                <a:srgbClr val="FF0000"/>
              </a:solidFill>
              <a:latin typeface="Comic Sans MS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Symbol" charset="2"/>
              </a:rPr>
              <a:t>Γ</a:t>
            </a:r>
            <a:r>
              <a:rPr lang="en-US" sz="2000" baseline="-25000" dirty="0" smtClean="0">
                <a:solidFill>
                  <a:srgbClr val="FF0000"/>
                </a:solidFill>
                <a:latin typeface="Symbol" charset="2"/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</a:rPr>
              <a:t>p</a:t>
            </a:r>
            <a:r>
              <a:rPr lang="en-US" sz="2000" baseline="30000" dirty="0">
                <a:solidFill>
                  <a:srgbClr val="FF0000"/>
                </a:solidFill>
              </a:rPr>
              <a:t>-n 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211984" name="Line 16"/>
          <p:cNvSpPr>
            <a:spLocks noChangeShapeType="1"/>
          </p:cNvSpPr>
          <p:nvPr/>
        </p:nvSpPr>
        <p:spPr bwMode="auto">
          <a:xfrm>
            <a:off x="5334000" y="1447800"/>
            <a:ext cx="2133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839788" y="3581400"/>
            <a:ext cx="17510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3300"/>
                </a:solidFill>
                <a:latin typeface="Comic Sans MS" charset="0"/>
              </a:rPr>
              <a:t>Spin </a:t>
            </a:r>
          </a:p>
          <a:p>
            <a:pPr algn="ctr"/>
            <a:r>
              <a:rPr lang="en-US" sz="1800" dirty="0" err="1">
                <a:solidFill>
                  <a:srgbClr val="FF3300"/>
                </a:solidFill>
                <a:latin typeface="Comic Sans MS" charset="0"/>
              </a:rPr>
              <a:t>Polarizabilities</a:t>
            </a:r>
            <a:endParaRPr lang="en-US" sz="1800" dirty="0" smtClean="0">
              <a:solidFill>
                <a:srgbClr val="FF3300"/>
              </a:solidFill>
              <a:latin typeface="Comic Sans MS" charset="0"/>
            </a:endParaRPr>
          </a:p>
          <a:p>
            <a:pPr algn="ctr"/>
            <a:r>
              <a:rPr lang="en-US" sz="2000" dirty="0" smtClean="0">
                <a:solidFill>
                  <a:srgbClr val="FF3300"/>
                </a:solidFill>
                <a:latin typeface="Symbol" charset="2"/>
              </a:rPr>
              <a:t>γ</a:t>
            </a:r>
            <a:r>
              <a:rPr lang="en-US" sz="2000" baseline="-25000" dirty="0" smtClean="0">
                <a:solidFill>
                  <a:srgbClr val="FF3300"/>
                </a:solidFill>
                <a:latin typeface="Symbol" charset="2"/>
              </a:rPr>
              <a:t>0</a:t>
            </a:r>
            <a:r>
              <a:rPr lang="en-US" sz="2000" i="1" dirty="0">
                <a:solidFill>
                  <a:srgbClr val="FF3300"/>
                </a:solidFill>
              </a:rPr>
              <a:t>(Q</a:t>
            </a:r>
            <a:r>
              <a:rPr lang="en-US" sz="2000" i="1" baseline="30000" dirty="0">
                <a:solidFill>
                  <a:srgbClr val="FF3300"/>
                </a:solidFill>
              </a:rPr>
              <a:t>2</a:t>
            </a:r>
            <a:r>
              <a:rPr lang="en-US" sz="2000" i="1" dirty="0">
                <a:solidFill>
                  <a:srgbClr val="FF3300"/>
                </a:solidFill>
              </a:rPr>
              <a:t>)</a:t>
            </a:r>
            <a:r>
              <a:rPr lang="en-US" sz="2000" i="1" dirty="0" smtClean="0">
                <a:solidFill>
                  <a:srgbClr val="FF3300"/>
                </a:solidFill>
              </a:rPr>
              <a:t>,</a:t>
            </a:r>
            <a:r>
              <a:rPr lang="en-US" sz="2000" i="1" dirty="0" smtClean="0">
                <a:solidFill>
                  <a:srgbClr val="FF3300"/>
                </a:solidFill>
                <a:latin typeface="Symbol" charset="2"/>
              </a:rPr>
              <a:t>δ</a:t>
            </a:r>
            <a:r>
              <a:rPr lang="en-US" sz="2000" i="1" baseline="-25000" dirty="0" smtClean="0">
                <a:solidFill>
                  <a:srgbClr val="FF3300"/>
                </a:solidFill>
              </a:rPr>
              <a:t>LT </a:t>
            </a:r>
            <a:r>
              <a:rPr lang="en-US" sz="2000" i="1" dirty="0">
                <a:solidFill>
                  <a:srgbClr val="FF3300"/>
                </a:solidFill>
              </a:rPr>
              <a:t>(Q</a:t>
            </a:r>
            <a:r>
              <a:rPr lang="en-US" sz="2000" i="1" baseline="30000" dirty="0">
                <a:solidFill>
                  <a:srgbClr val="FF3300"/>
                </a:solidFill>
              </a:rPr>
              <a:t>2 </a:t>
            </a:r>
            <a:r>
              <a:rPr lang="en-US" sz="2000" i="1" dirty="0">
                <a:solidFill>
                  <a:srgbClr val="FF3300"/>
                </a:solidFill>
              </a:rPr>
              <a:t>)</a:t>
            </a:r>
            <a:endParaRPr lang="en-US" sz="1800" dirty="0">
              <a:latin typeface="Comic Sans MS" charset="0"/>
            </a:endParaRPr>
          </a:p>
        </p:txBody>
      </p:sp>
      <p:sp>
        <p:nvSpPr>
          <p:cNvPr id="211986" name="Line 18"/>
          <p:cNvSpPr>
            <a:spLocks noChangeShapeType="1"/>
          </p:cNvSpPr>
          <p:nvPr/>
        </p:nvSpPr>
        <p:spPr bwMode="auto">
          <a:xfrm flipH="1">
            <a:off x="1600200" y="2743200"/>
            <a:ext cx="20574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87" name="Line 19"/>
          <p:cNvSpPr>
            <a:spLocks noChangeShapeType="1"/>
          </p:cNvSpPr>
          <p:nvPr/>
        </p:nvSpPr>
        <p:spPr bwMode="auto">
          <a:xfrm>
            <a:off x="6019800" y="2743200"/>
            <a:ext cx="20574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3262313" y="2286000"/>
            <a:ext cx="26495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solidFill>
                  <a:srgbClr val="008000"/>
                </a:solidFill>
                <a:latin typeface="Comic Sans MS" charset="0"/>
              </a:rPr>
              <a:t>Burkhardt-Cottingham</a:t>
            </a:r>
            <a:r>
              <a:rPr lang="en-US" sz="1800" dirty="0">
                <a:solidFill>
                  <a:srgbClr val="008000"/>
                </a:solidFill>
                <a:latin typeface="Comic Sans MS" charset="0"/>
              </a:rPr>
              <a:t> </a:t>
            </a:r>
          </a:p>
          <a:p>
            <a:pPr algn="ctr"/>
            <a:r>
              <a:rPr lang="en-US" sz="1800" dirty="0">
                <a:solidFill>
                  <a:srgbClr val="008000"/>
                </a:solidFill>
                <a:latin typeface="Comic Sans MS" charset="0"/>
              </a:rPr>
              <a:t>sum rule</a:t>
            </a:r>
            <a:endParaRPr lang="en-US" sz="1800" dirty="0" smtClean="0">
              <a:solidFill>
                <a:srgbClr val="008000"/>
              </a:solidFill>
              <a:latin typeface="Comic Sans MS" charset="0"/>
            </a:endParaRPr>
          </a:p>
          <a:p>
            <a:pPr algn="ctr"/>
            <a:r>
              <a:rPr lang="en-US" sz="2000" dirty="0" smtClean="0">
                <a:solidFill>
                  <a:srgbClr val="008000"/>
                </a:solidFill>
                <a:latin typeface="Symbol" charset="2"/>
              </a:rPr>
              <a:t>Γ</a:t>
            </a:r>
            <a:r>
              <a:rPr lang="en-US" sz="2000" baseline="-25000" dirty="0" smtClean="0">
                <a:solidFill>
                  <a:srgbClr val="008000"/>
                </a:solidFill>
                <a:latin typeface="Symbol" charset="2"/>
              </a:rPr>
              <a:t>2 </a:t>
            </a:r>
            <a:r>
              <a:rPr lang="en-US" sz="2000" i="1" dirty="0">
                <a:solidFill>
                  <a:srgbClr val="008000"/>
                </a:solidFill>
              </a:rPr>
              <a:t>(Q</a:t>
            </a:r>
            <a:r>
              <a:rPr lang="en-US" sz="2000" i="1" baseline="30000" dirty="0">
                <a:solidFill>
                  <a:srgbClr val="008000"/>
                </a:solidFill>
              </a:rPr>
              <a:t>2</a:t>
            </a:r>
            <a:r>
              <a:rPr lang="en-US" sz="2000" i="1" dirty="0" smtClean="0">
                <a:solidFill>
                  <a:srgbClr val="008000"/>
                </a:solidFill>
              </a:rPr>
              <a:t>) =0</a:t>
            </a:r>
            <a:endParaRPr lang="en-US" sz="2000" i="1" baseline="30000" dirty="0">
              <a:solidFill>
                <a:srgbClr val="008000"/>
              </a:solidFill>
            </a:endParaRPr>
          </a:p>
        </p:txBody>
      </p:sp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3088371" y="3581400"/>
            <a:ext cx="25957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Comic Sans MS" charset="0"/>
              </a:rPr>
              <a:t>Higher twists &amp; color </a:t>
            </a:r>
            <a:endParaRPr lang="en-US" sz="1800" dirty="0" smtClean="0">
              <a:solidFill>
                <a:srgbClr val="FF0066"/>
              </a:solidFill>
              <a:latin typeface="Comic Sans MS" charset="0"/>
            </a:endParaRPr>
          </a:p>
          <a:p>
            <a:pPr algn="ctr"/>
            <a:r>
              <a:rPr lang="en-US" dirty="0" smtClean="0">
                <a:solidFill>
                  <a:srgbClr val="FF0066"/>
                </a:solidFill>
                <a:latin typeface="Comic Sans MS" charset="0"/>
              </a:rPr>
              <a:t>f</a:t>
            </a:r>
            <a:r>
              <a:rPr lang="en-US" sz="1800" dirty="0" smtClean="0">
                <a:solidFill>
                  <a:srgbClr val="FF0066"/>
                </a:solidFill>
                <a:latin typeface="Comic Sans MS" charset="0"/>
              </a:rPr>
              <a:t>orces/</a:t>
            </a:r>
            <a:r>
              <a:rPr lang="en-US" sz="1800" dirty="0" err="1" smtClean="0">
                <a:solidFill>
                  <a:srgbClr val="FF0066"/>
                </a:solidFill>
                <a:latin typeface="Comic Sans MS" charset="0"/>
              </a:rPr>
              <a:t>polarizabilities</a:t>
            </a:r>
            <a:endParaRPr lang="en-US" sz="1800" dirty="0">
              <a:solidFill>
                <a:srgbClr val="FF0066"/>
              </a:solidFill>
              <a:latin typeface="Comic Sans MS" charset="0"/>
            </a:endParaRPr>
          </a:p>
          <a:p>
            <a:pPr algn="ctr"/>
            <a:r>
              <a:rPr lang="en-US" sz="2000" i="1" dirty="0">
                <a:solidFill>
                  <a:srgbClr val="FF0066"/>
                </a:solidFill>
              </a:rPr>
              <a:t>d</a:t>
            </a:r>
            <a:r>
              <a:rPr lang="en-US" sz="2000" i="1" baseline="-25000" dirty="0">
                <a:solidFill>
                  <a:srgbClr val="FF0066"/>
                </a:solidFill>
              </a:rPr>
              <a:t>2</a:t>
            </a:r>
            <a:r>
              <a:rPr lang="en-US" sz="2000" i="1" dirty="0">
                <a:solidFill>
                  <a:srgbClr val="FF0066"/>
                </a:solidFill>
              </a:rPr>
              <a:t>(Q</a:t>
            </a:r>
            <a:r>
              <a:rPr lang="en-US" sz="2000" i="1" baseline="30000" dirty="0">
                <a:solidFill>
                  <a:srgbClr val="FF0066"/>
                </a:solidFill>
              </a:rPr>
              <a:t>2</a:t>
            </a:r>
            <a:r>
              <a:rPr lang="en-US" sz="2000" i="1" dirty="0">
                <a:solidFill>
                  <a:srgbClr val="FF0066"/>
                </a:solidFill>
              </a:rPr>
              <a:t>)</a:t>
            </a:r>
            <a:r>
              <a:rPr lang="en-US" sz="2000" i="1" baseline="-25000" dirty="0">
                <a:solidFill>
                  <a:srgbClr val="FF0066"/>
                </a:solidFill>
              </a:rPr>
              <a:t> </a:t>
            </a:r>
            <a:r>
              <a:rPr lang="en-US" sz="2000" i="1" dirty="0">
                <a:solidFill>
                  <a:srgbClr val="FF0066"/>
                </a:solidFill>
              </a:rPr>
              <a:t>, f</a:t>
            </a:r>
            <a:r>
              <a:rPr lang="en-US" sz="2000" i="1" baseline="-25000" dirty="0">
                <a:solidFill>
                  <a:srgbClr val="FF0066"/>
                </a:solidFill>
              </a:rPr>
              <a:t>2 </a:t>
            </a:r>
            <a:r>
              <a:rPr lang="en-US" sz="2000" i="1" dirty="0">
                <a:solidFill>
                  <a:srgbClr val="FF0066"/>
                </a:solidFill>
              </a:rPr>
              <a:t>(Q</a:t>
            </a:r>
            <a:r>
              <a:rPr lang="en-US" sz="2000" i="1" baseline="30000" dirty="0">
                <a:solidFill>
                  <a:srgbClr val="FF0066"/>
                </a:solidFill>
              </a:rPr>
              <a:t>2</a:t>
            </a:r>
            <a:r>
              <a:rPr lang="en-US" sz="2000" i="1" dirty="0">
                <a:solidFill>
                  <a:srgbClr val="FF0066"/>
                </a:solidFill>
              </a:rPr>
              <a:t>)</a:t>
            </a:r>
            <a:r>
              <a:rPr lang="en-US" sz="2000" i="1" baseline="-25000" dirty="0">
                <a:solidFill>
                  <a:srgbClr val="FF0066"/>
                </a:solidFill>
              </a:rPr>
              <a:t> </a:t>
            </a:r>
          </a:p>
        </p:txBody>
      </p:sp>
      <p:graphicFrame>
        <p:nvGraphicFramePr>
          <p:cNvPr id="211990" name="Object 22"/>
          <p:cNvGraphicFramePr>
            <a:graphicFrameLocks noChangeAspect="1"/>
          </p:cNvGraphicFramePr>
          <p:nvPr/>
        </p:nvGraphicFramePr>
        <p:xfrm>
          <a:off x="762000" y="5486400"/>
          <a:ext cx="10668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Equation" r:id="rId4" imgW="342900" imgH="190500" progId="">
                  <p:embed/>
                </p:oleObj>
              </mc:Choice>
              <mc:Fallback>
                <p:oleObj name="Equation" r:id="rId4" imgW="342900" imgH="1905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86400"/>
                        <a:ext cx="1066800" cy="592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91" name="Object 23"/>
          <p:cNvGraphicFramePr>
            <a:graphicFrameLocks noChangeAspect="1"/>
          </p:cNvGraphicFramePr>
          <p:nvPr/>
        </p:nvGraphicFramePr>
        <p:xfrm>
          <a:off x="4114800" y="5575300"/>
          <a:ext cx="1143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" name="Equation" r:id="rId6" imgW="342900" imgH="152400" progId="">
                  <p:embed/>
                </p:oleObj>
              </mc:Choice>
              <mc:Fallback>
                <p:oleObj name="Equation" r:id="rId6" imgW="342900" imgH="152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575300"/>
                        <a:ext cx="1143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92" name="Text Box 24"/>
          <p:cNvSpPr txBox="1">
            <a:spLocks noChangeArrowheads="1"/>
          </p:cNvSpPr>
          <p:nvPr/>
        </p:nvSpPr>
        <p:spPr bwMode="auto">
          <a:xfrm>
            <a:off x="2133600" y="5207000"/>
            <a:ext cx="1414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Lattice </a:t>
            </a:r>
          </a:p>
          <a:p>
            <a:pPr algn="ctr"/>
            <a:r>
              <a:rPr lang="en-US" sz="3200" i="1" dirty="0">
                <a:solidFill>
                  <a:srgbClr val="FF0000"/>
                </a:solidFill>
              </a:rPr>
              <a:t>QCD</a:t>
            </a:r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 bwMode="auto">
          <a:xfrm>
            <a:off x="7453313" y="5054600"/>
            <a:ext cx="1246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err="1">
                <a:solidFill>
                  <a:srgbClr val="FF3300"/>
                </a:solidFill>
              </a:rPr>
              <a:t>pQCD</a:t>
            </a:r>
            <a:endParaRPr lang="en-US" sz="3200" i="1" dirty="0">
              <a:solidFill>
                <a:srgbClr val="FF33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0236" y="6083300"/>
            <a:ext cx="103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6600"/>
                </a:solidFill>
              </a:rPr>
              <a:t>DSE</a:t>
            </a:r>
            <a:endParaRPr lang="en-US" sz="4000" i="1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7394" y="6150114"/>
            <a:ext cx="17150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0090"/>
                </a:solidFill>
              </a:rPr>
              <a:t>MODELS</a:t>
            </a:r>
            <a:endParaRPr lang="en-US" sz="3200" i="1" dirty="0">
              <a:solidFill>
                <a:srgbClr val="0000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7697" y="6127234"/>
            <a:ext cx="15921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AdS</a:t>
            </a:r>
            <a:r>
              <a:rPr lang="en-US" sz="3200" dirty="0" smtClean="0"/>
              <a:t>/CFT</a:t>
            </a: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8312"/>
            <a:ext cx="4191000" cy="3849688"/>
          </a:xfrm>
          <a:prstGeom prst="rect">
            <a:avLst/>
          </a:prstGeom>
          <a:noFill/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784400" y="72392"/>
            <a:ext cx="7772400" cy="6858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Comic Sans MS" charset="0"/>
              </a:rPr>
              <a:t>Virtual photon-nucleon </a:t>
            </a:r>
            <a:r>
              <a:rPr lang="en-US" sz="2800" dirty="0" smtClean="0">
                <a:solidFill>
                  <a:schemeClr val="bg1"/>
                </a:solidFill>
                <a:latin typeface="Comic Sans MS" charset="0"/>
              </a:rPr>
              <a:t>asymmetry A</a:t>
            </a:r>
            <a:r>
              <a:rPr lang="en-US" sz="2800" baseline="-25000" dirty="0" smtClean="0">
                <a:solidFill>
                  <a:schemeClr val="bg1"/>
                </a:solidFill>
                <a:latin typeface="Comic Sans MS" charset="0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latin typeface="Comic Sans MS" charset="0"/>
              </a:rPr>
              <a:t> </a:t>
            </a:r>
            <a:endParaRPr lang="en-US" sz="3200" baseline="-25000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122612"/>
            <a:ext cx="3962400" cy="3233738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078" y="1263350"/>
            <a:ext cx="2945845" cy="1530649"/>
          </a:xfrm>
          <a:prstGeom prst="rect">
            <a:avLst/>
          </a:prstGeom>
          <a:noFill/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 descr="A1_spi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808" y="1114840"/>
            <a:ext cx="4994392" cy="18934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5"/>
            <a:ext cx="8229600" cy="878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SLAC experiments with Polarized Beams and Polarized Targets in a nut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" y="1058337"/>
            <a:ext cx="8769277" cy="5473091"/>
          </a:xfrm>
        </p:spPr>
        <p:txBody>
          <a:bodyPr>
            <a:normAutofit/>
          </a:bodyPr>
          <a:lstStyle/>
          <a:p>
            <a:r>
              <a:rPr lang="en-US" dirty="0" smtClean="0"/>
              <a:t>SLAC Pre-EMC experiment</a:t>
            </a:r>
          </a:p>
          <a:p>
            <a:pPr lvl="1"/>
            <a:r>
              <a:rPr lang="en-US" dirty="0" smtClean="0"/>
              <a:t>E80 and E130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EMC experiment</a:t>
            </a:r>
          </a:p>
          <a:p>
            <a:pPr lvl="1"/>
            <a:r>
              <a:rPr lang="en-US" sz="2000" dirty="0" smtClean="0"/>
              <a:t>Extended the range in </a:t>
            </a:r>
            <a:r>
              <a:rPr lang="en-US" sz="2000" i="1" dirty="0" err="1" smtClean="0">
                <a:latin typeface="Times"/>
                <a:cs typeface="Times"/>
              </a:rPr>
              <a:t>x</a:t>
            </a:r>
            <a:endParaRPr lang="en-US" sz="2000" i="1" dirty="0" smtClean="0">
              <a:latin typeface="Times"/>
              <a:cs typeface="Times"/>
            </a:endParaRPr>
          </a:p>
          <a:p>
            <a:pPr lvl="1"/>
            <a:r>
              <a:rPr lang="en-US" sz="2000" dirty="0" smtClean="0"/>
              <a:t>The net spin carried by the quarks is small</a:t>
            </a:r>
          </a:p>
          <a:p>
            <a:pPr lvl="1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Strange sea is highly polarized opposite </a:t>
            </a:r>
          </a:p>
          <a:p>
            <a:pPr lvl="1">
              <a:buNone/>
            </a:pPr>
            <a:r>
              <a:rPr lang="en-US" sz="2000" dirty="0" smtClean="0"/>
              <a:t>      to the nucleon spin 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0054" y="6531428"/>
            <a:ext cx="5984715" cy="326571"/>
          </a:xfrm>
        </p:spPr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A1_p_E80_E1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937" y="1325037"/>
            <a:ext cx="3178690" cy="2443096"/>
          </a:xfrm>
          <a:prstGeom prst="rect">
            <a:avLst/>
          </a:prstGeom>
        </p:spPr>
      </p:pic>
      <p:pic>
        <p:nvPicPr>
          <p:cNvPr id="8" name="Picture 7" descr="EM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533" y="3905224"/>
            <a:ext cx="3056619" cy="2626204"/>
          </a:xfrm>
          <a:prstGeom prst="rect">
            <a:avLst/>
          </a:prstGeom>
        </p:spPr>
      </p:pic>
      <p:pic>
        <p:nvPicPr>
          <p:cNvPr id="9" name="Picture 8" descr="hughes_Page_21_Image_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" y="1540937"/>
            <a:ext cx="5954814" cy="22055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20850" y="5048250"/>
            <a:ext cx="3644900" cy="996950"/>
            <a:chOff x="1720850" y="5048250"/>
            <a:chExt cx="3644900" cy="996950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5800" y="5740400"/>
              <a:ext cx="1828800" cy="3048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0850" y="5048250"/>
              <a:ext cx="3644900" cy="266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 Post-EMC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7440"/>
            <a:ext cx="9144000" cy="5423988"/>
          </a:xfrm>
        </p:spPr>
        <p:txBody>
          <a:bodyPr>
            <a:normAutofit/>
          </a:bodyPr>
          <a:lstStyle/>
          <a:p>
            <a:r>
              <a:rPr lang="en-US" b="1" dirty="0" smtClean="0"/>
              <a:t>A race started for measuring the neutron </a:t>
            </a:r>
            <a:r>
              <a:rPr lang="en-US" dirty="0" smtClean="0"/>
              <a:t>E142 </a:t>
            </a:r>
            <a:r>
              <a:rPr lang="en-US" dirty="0" err="1" smtClean="0"/>
              <a:t>vs</a:t>
            </a:r>
            <a:r>
              <a:rPr lang="en-US" dirty="0" smtClean="0"/>
              <a:t> SMC</a:t>
            </a:r>
          </a:p>
          <a:p>
            <a:pPr lvl="1"/>
            <a:r>
              <a:rPr lang="en-US" dirty="0" smtClean="0"/>
              <a:t>Neutron spin structure using polarized </a:t>
            </a:r>
            <a:r>
              <a:rPr lang="en-US" baseline="30000" dirty="0" smtClean="0"/>
              <a:t>3</a:t>
            </a:r>
            <a:r>
              <a:rPr lang="en-US" dirty="0" smtClean="0"/>
              <a:t>He at SLAC </a:t>
            </a:r>
          </a:p>
          <a:p>
            <a:endParaRPr lang="en-US" b="1" dirty="0" smtClean="0"/>
          </a:p>
          <a:p>
            <a:pPr lvl="2">
              <a:buNone/>
            </a:pPr>
            <a:r>
              <a:rPr lang="en-US" dirty="0" smtClean="0"/>
              <a:t> 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E142 first DIS experiment at SLAC using a polarized </a:t>
            </a:r>
            <a:r>
              <a:rPr lang="en-US" baseline="30000" dirty="0" smtClean="0"/>
              <a:t>3</a:t>
            </a:r>
            <a:r>
              <a:rPr lang="en-US" dirty="0" smtClean="0"/>
              <a:t>He at 22 </a:t>
            </a:r>
            <a:r>
              <a:rPr lang="en-US" dirty="0" err="1" smtClean="0"/>
              <a:t>GeV</a:t>
            </a:r>
            <a:endParaRPr lang="en-US" sz="1600" dirty="0" smtClean="0"/>
          </a:p>
          <a:p>
            <a:pPr lvl="1"/>
            <a:r>
              <a:rPr lang="en-US" dirty="0" smtClean="0"/>
              <a:t>E143 DIS experiment using NH</a:t>
            </a:r>
            <a:r>
              <a:rPr lang="en-US" baseline="-25000" dirty="0" smtClean="0"/>
              <a:t>3</a:t>
            </a:r>
            <a:r>
              <a:rPr lang="en-US" dirty="0" smtClean="0"/>
              <a:t> and ND</a:t>
            </a:r>
            <a:r>
              <a:rPr lang="en-US" baseline="-25000" dirty="0" smtClean="0"/>
              <a:t>3 </a:t>
            </a:r>
            <a:r>
              <a:rPr lang="en-US" dirty="0" smtClean="0"/>
              <a:t>at 29 </a:t>
            </a:r>
            <a:r>
              <a:rPr lang="en-US" dirty="0" err="1" smtClean="0"/>
              <a:t>GeV</a:t>
            </a:r>
            <a:endParaRPr lang="en-US" baseline="-250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Nuclear Physics Symposium: Exploring the Heart of Matter,  Chicago, IL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750D-1A69-C241-8010-A24D0A7BA43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 descr="Pages from 97ii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85" y="2111593"/>
            <a:ext cx="8118315" cy="303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1407406"/>
  <p:tag name="ORIGWIDTH" val="729.875"/>
  <p:tag name="DEBUGINTERACTIVE" val="True"/>
  <p:tag name="BITMAPFORMAT" val="bmp256"/>
  <p:tag name="TIMEOUT" val="15"/>
  <p:tag name="RESOLUTION" val="300"/>
  <p:tag name="DEBUGPAUSE" val="False"/>
  <p:tag name="KEEPFILES" val="False"/>
  <p:tag name="TRANSPARENT" val="False"/>
  <p:tag name="BLEND" val="False"/>
  <p:tag name="EXTERNALNAME" val="txp_fig"/>
  <p:tag name="SOURCE" val="\include{f2_0}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331958"/>
  <p:tag name="ORIGWIDTH" val="361"/>
  <p:tag name="DEBUGINTERACTIVE" val="True"/>
  <p:tag name="BITMAPFORMAT" val="bmp256"/>
  <p:tag name="TIMEOUT" val="15"/>
  <p:tag name="RESOLUTION" val="300"/>
  <p:tag name="DEBUGPAUSE" val="False"/>
  <p:tag name="KEEPFILES" val="False"/>
  <p:tag name="TRANSPARENT" val="False"/>
  <p:tag name="BLEND" val="False"/>
  <p:tag name="EXTERNALNAME" val="txp_fig"/>
  <p:tag name="SOURCE" val="\include{f2_2}&#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27286"/>
  <p:tag name="ORIGWIDTH" val="60"/>
  <p:tag name="DEBUGINTERACTIVE" val="True"/>
  <p:tag name="BITMAPFORMAT" val="bmp256"/>
  <p:tag name="TIMEOUT" val="15"/>
  <p:tag name="RESOLUTION" val="300"/>
  <p:tag name="DEBUGPAUSE" val="False"/>
  <p:tag name="KEEPFILES" val="False"/>
  <p:tag name="TRANSPARENT" val="False"/>
  <p:tag name="BLEND" val="False"/>
  <p:tag name="EXTERNALNAME" val="txp_fig"/>
  <p:tag name="SOURCE" val="\include{f2_3}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FILESIZE" val="26454"/>
  <p:tag name="ORIGWIDTH" val="57.875"/>
  <p:tag name="DEBUGINTERACTIVE" val="True"/>
  <p:tag name="BITMAPFORMAT" val="bmp256"/>
  <p:tag name="TIMEOUT" val="15"/>
  <p:tag name="RESOLUTION" val="300"/>
  <p:tag name="DEBUGPAUSE" val="False"/>
  <p:tag name="KEEPFILES" val="False"/>
  <p:tag name="TRANSPARENT" val="False"/>
  <p:tag name="BLEND" val="False"/>
  <p:tag name="EXTERNALNAME" val="txp_fig"/>
  <p:tag name="SOURCE" val="\include{f2_3}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2059</Words>
  <Application>Microsoft Macintosh PowerPoint</Application>
  <PresentationFormat>On-screen Show (4:3)</PresentationFormat>
  <Paragraphs>367</Paragraphs>
  <Slides>38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Equation</vt:lpstr>
      <vt:lpstr>Nuclear Physics Symposium: Exploring the Heart of Matter in honor of Roy Holt</vt:lpstr>
      <vt:lpstr>Past: Nucleon spin Physics at SLAC </vt:lpstr>
      <vt:lpstr>SLAC Fixed Polarized Target and Polarized Beam Experimental Program</vt:lpstr>
      <vt:lpstr>PowerPoint Presentation</vt:lpstr>
      <vt:lpstr>In the Feynman Quark-Parton Model</vt:lpstr>
      <vt:lpstr>Moments of spin structure functions</vt:lpstr>
      <vt:lpstr>PowerPoint Presentation</vt:lpstr>
      <vt:lpstr>SLAC experiments with Polarized Beams and Polarized Targets in a nut shell</vt:lpstr>
      <vt:lpstr>SLAC Post-EMC experiments</vt:lpstr>
      <vt:lpstr>SLAC E142 – CERN SMC</vt:lpstr>
      <vt:lpstr>PowerPoint Presentation</vt:lpstr>
      <vt:lpstr>Impressive experimental progress in QCD spin physics in the last 25 years</vt:lpstr>
      <vt:lpstr>Quark and Gluon Helicity Distributions</vt:lpstr>
      <vt:lpstr>PowerPoint Presentation</vt:lpstr>
      <vt:lpstr>Spin Physics at JLab</vt:lpstr>
      <vt:lpstr>The Other View: Beyond 1-D description</vt:lpstr>
      <vt:lpstr>Jefferson Lab  Polarized DIS experiments at 6 GeV</vt:lpstr>
      <vt:lpstr>PowerPoint Presentation</vt:lpstr>
      <vt:lpstr>PowerPoint Presentation</vt:lpstr>
      <vt:lpstr>PowerPoint Presentation</vt:lpstr>
      <vt:lpstr>PowerPoint Presentation</vt:lpstr>
      <vt:lpstr>A1n extending to resonance region</vt:lpstr>
      <vt:lpstr>Projections for JLab 12 GeV upgrade</vt:lpstr>
      <vt:lpstr>PowerPoint Presentation</vt:lpstr>
      <vt:lpstr>PowerPoint Presentation</vt:lpstr>
      <vt:lpstr>Lorentz Color Force (M. Burkardt)</vt:lpstr>
      <vt:lpstr>Average Color Lorentz Force (M. Burkardt)</vt:lpstr>
      <vt:lpstr>PowerPoint Presentation</vt:lpstr>
      <vt:lpstr>Spin Asymmetries of the Nucleon Experiment (SANE)E07-003</vt:lpstr>
      <vt:lpstr>3He g2 structure function</vt:lpstr>
      <vt:lpstr>d2n results compared to calculations</vt:lpstr>
      <vt:lpstr> JLab 12 projection of d2n Planned in Hall C</vt:lpstr>
      <vt:lpstr>Extraction of the twist-4 matrix element</vt:lpstr>
      <vt:lpstr>Color forces in the neutron</vt:lpstr>
      <vt:lpstr>PowerPoint Presentation</vt:lpstr>
      <vt:lpstr>PowerPoint Presentation</vt:lpstr>
      <vt:lpstr>PowerPoint Presentation</vt:lpstr>
      <vt:lpstr>Summary</vt:lpstr>
    </vt:vector>
  </TitlesOfParts>
  <Company>Temple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Kawtar Hafidi</cp:lastModifiedBy>
  <cp:revision>30</cp:revision>
  <dcterms:created xsi:type="dcterms:W3CDTF">2014-09-25T22:18:24Z</dcterms:created>
  <dcterms:modified xsi:type="dcterms:W3CDTF">2014-09-26T20:33:11Z</dcterms:modified>
</cp:coreProperties>
</file>