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  <p:sldMasterId id="2147483684" r:id="rId2"/>
  </p:sldMasterIdLst>
  <p:notesMasterIdLst>
    <p:notesMasterId r:id="rId42"/>
  </p:notesMasterIdLst>
  <p:sldIdLst>
    <p:sldId id="701" r:id="rId3"/>
    <p:sldId id="831" r:id="rId4"/>
    <p:sldId id="834" r:id="rId5"/>
    <p:sldId id="832" r:id="rId6"/>
    <p:sldId id="821" r:id="rId7"/>
    <p:sldId id="835" r:id="rId8"/>
    <p:sldId id="819" r:id="rId9"/>
    <p:sldId id="820" r:id="rId10"/>
    <p:sldId id="706" r:id="rId11"/>
    <p:sldId id="612" r:id="rId12"/>
    <p:sldId id="822" r:id="rId13"/>
    <p:sldId id="823" r:id="rId14"/>
    <p:sldId id="719" r:id="rId15"/>
    <p:sldId id="708" r:id="rId16"/>
    <p:sldId id="825" r:id="rId17"/>
    <p:sldId id="826" r:id="rId18"/>
    <p:sldId id="827" r:id="rId19"/>
    <p:sldId id="860" r:id="rId20"/>
    <p:sldId id="836" r:id="rId21"/>
    <p:sldId id="853" r:id="rId22"/>
    <p:sldId id="864" r:id="rId23"/>
    <p:sldId id="849" r:id="rId24"/>
    <p:sldId id="851" r:id="rId25"/>
    <p:sldId id="866" r:id="rId26"/>
    <p:sldId id="837" r:id="rId27"/>
    <p:sldId id="841" r:id="rId28"/>
    <p:sldId id="845" r:id="rId29"/>
    <p:sldId id="846" r:id="rId30"/>
    <p:sldId id="847" r:id="rId31"/>
    <p:sldId id="848" r:id="rId32"/>
    <p:sldId id="856" r:id="rId33"/>
    <p:sldId id="865" r:id="rId34"/>
    <p:sldId id="855" r:id="rId35"/>
    <p:sldId id="854" r:id="rId36"/>
    <p:sldId id="861" r:id="rId37"/>
    <p:sldId id="862" r:id="rId38"/>
    <p:sldId id="807" r:id="rId39"/>
    <p:sldId id="675" r:id="rId40"/>
    <p:sldId id="676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66FF66"/>
    <a:srgbClr val="FFFFCC"/>
    <a:srgbClr val="FFFF99"/>
    <a:srgbClr val="FFFF00"/>
    <a:srgbClr val="000000"/>
    <a:srgbClr val="009999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0" autoAdjust="0"/>
    <p:restoredTop sz="99647" autoAdjust="0"/>
  </p:normalViewPr>
  <p:slideViewPr>
    <p:cSldViewPr snapToGrid="0">
      <p:cViewPr>
        <p:scale>
          <a:sx n="75" d="100"/>
          <a:sy n="75" d="100"/>
        </p:scale>
        <p:origin x="-93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46B90D8E-30CB-4BB9-80ED-994F2FBC7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77A0-5F4E-4BEB-89AA-CAC1859BF1CB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0AD1-3B03-486F-88A4-886FD7E9E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BFA9B-9950-436F-ADD9-D8F18E3AA9B3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A741-A34F-4504-BC5D-F8924D78C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ADD1-A676-4E8C-A12B-7081AA79EE17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B870-70F9-47D9-A0D8-41CBB8F2D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E109-CE88-441E-93C0-C380858206E8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C36C-E140-48DC-9377-0F86DBD09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A056F-917E-470E-A255-7DAE0B78C252}" type="datetime1">
              <a:rPr lang="en-US" smtClean="0"/>
              <a:t>9/24/2014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4A4F-0914-4C8D-B561-55D4444B80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441F-469D-4238-8F7E-EFE4B0C95742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D2D7-82E1-4BB5-99F8-E8BC3C79A150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FD0B-5961-4C5F-93A8-A48E9DB48D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7F7BB-6B8D-4037-9DAB-1C559BFE210B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0F33-10E3-4AB0-94FE-9A803DCB80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9EC9-B089-44AA-8726-30A8CB364A48}" type="datetime1">
              <a:rPr lang="en-US" smtClean="0"/>
              <a:t>9/24/2014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862B-6856-43EA-9CF0-9D98EA72BD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36014-4CCE-4734-9A2D-6D0DA443A931}" type="datetime1">
              <a:rPr lang="en-US" smtClean="0"/>
              <a:t>9/24/2014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FDC1-E0DA-4EDD-B323-0DD424FEC6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B754-9608-492F-A960-8E55613B4B1B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341C-79BC-4444-986A-1DC2FB2647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F852-D7CD-4C71-B150-A575FE826FDF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BC4D-3B16-4E1E-8474-C8A36709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CB11-8F07-4EC2-85C6-FBEF535C5C23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5BAA-3F1C-4449-88EE-05F5FF1F9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F284B7A-5E12-4D5D-B10D-FD5B262307DF}" type="datetime1">
              <a:rPr lang="en-US" smtClean="0"/>
              <a:t>9/24/2014</a:t>
            </a:fld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4AB46986-7192-4CAC-906A-4AB2744DD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D55B-57A4-437F-85D1-14D415CE3CC3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DA78-3F92-4F9E-882A-85A1508060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38" y="200167"/>
            <a:ext cx="8389961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9900"/>
                </a:solidFill>
              </a:rPr>
              <a:t>Precision </a:t>
            </a:r>
            <a:r>
              <a:rPr lang="en-US" sz="4800" b="1" dirty="0" smtClean="0">
                <a:solidFill>
                  <a:srgbClr val="FF9900"/>
                </a:solidFill>
              </a:rPr>
              <a:t>Measurements with Free </a:t>
            </a:r>
            <a:r>
              <a:rPr lang="en-US" sz="4800" b="1" dirty="0" smtClean="0">
                <a:solidFill>
                  <a:srgbClr val="FF9900"/>
                </a:solidFill>
              </a:rPr>
              <a:t>Neutrons</a:t>
            </a:r>
            <a:endParaRPr lang="en-US" sz="48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038" y="1667308"/>
            <a:ext cx="7925937" cy="4269475"/>
          </a:xfrm>
        </p:spPr>
        <p:txBody>
          <a:bodyPr/>
          <a:lstStyle/>
          <a:p>
            <a:r>
              <a:rPr lang="en-US" dirty="0" smtClean="0"/>
              <a:t>Why am I here?</a:t>
            </a:r>
          </a:p>
          <a:p>
            <a:r>
              <a:rPr lang="en-US" dirty="0" smtClean="0"/>
              <a:t>What’s Roy got to do with it? </a:t>
            </a:r>
            <a:endParaRPr lang="en-US" dirty="0" smtClean="0"/>
          </a:p>
          <a:p>
            <a:r>
              <a:rPr lang="en-US" dirty="0" smtClean="0"/>
              <a:t>What’s the physics?</a:t>
            </a:r>
          </a:p>
          <a:p>
            <a:pPr lvl="1"/>
            <a:r>
              <a:rPr lang="en-US" dirty="0" smtClean="0"/>
              <a:t>Polarized Neutron Beta-decay Asymmetry</a:t>
            </a:r>
          </a:p>
          <a:p>
            <a:pPr lvl="2"/>
            <a:r>
              <a:rPr lang="en-US" dirty="0" smtClean="0"/>
              <a:t>UCNA</a:t>
            </a:r>
          </a:p>
          <a:p>
            <a:pPr lvl="1"/>
            <a:r>
              <a:rPr lang="en-US" dirty="0" smtClean="0"/>
              <a:t>Neutron Electric Dipole Moment (EDM)</a:t>
            </a:r>
          </a:p>
          <a:p>
            <a:pPr lvl="2"/>
            <a:r>
              <a:rPr lang="en-US" dirty="0" err="1" smtClean="0"/>
              <a:t>nEDM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89346" y="549017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Brad </a:t>
            </a:r>
            <a:r>
              <a:rPr lang="en-US" dirty="0" err="1" smtClean="0"/>
              <a:t>Filippone</a:t>
            </a:r>
            <a:endParaRPr lang="en-US" dirty="0" smtClean="0"/>
          </a:p>
          <a:p>
            <a:r>
              <a:rPr lang="en-US" dirty="0" smtClean="0"/>
              <a:t>Heart of Matter</a:t>
            </a:r>
            <a:endParaRPr lang="en-US" dirty="0" smtClean="0"/>
          </a:p>
          <a:p>
            <a:r>
              <a:rPr lang="en-US" dirty="0" smtClean="0"/>
              <a:t>9/26</a:t>
            </a:r>
            <a:r>
              <a:rPr lang="en-US" dirty="0" smtClean="0"/>
              <a:t>/14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6705600" cy="933450"/>
          </a:xfrm>
        </p:spPr>
        <p:txBody>
          <a:bodyPr/>
          <a:lstStyle/>
          <a:p>
            <a:r>
              <a:rPr lang="en-US" sz="3600" b="1" smtClean="0">
                <a:solidFill>
                  <a:srgbClr val="FF9900"/>
                </a:solidFill>
              </a:rPr>
              <a:t>Ultra-Cold Neutrons (UCN) </a:t>
            </a:r>
            <a:br>
              <a:rPr lang="en-US" sz="3600" b="1" smtClean="0">
                <a:solidFill>
                  <a:srgbClr val="FF9900"/>
                </a:solidFill>
              </a:rPr>
            </a:br>
            <a:r>
              <a:rPr lang="en-US" sz="3600" b="1" smtClean="0">
                <a:solidFill>
                  <a:srgbClr val="FF9900"/>
                </a:solidFill>
              </a:rPr>
              <a:t>(Fermi/Zeldovich)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-330200" y="1130300"/>
            <a:ext cx="8135938" cy="53721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Very slow neutrons </a:t>
            </a:r>
          </a:p>
          <a:p>
            <a:pPr lvl="2">
              <a:buFontTx/>
              <a:buNone/>
            </a:pPr>
            <a:r>
              <a:rPr lang="en-US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(v &lt; 8 m/s  </a:t>
            </a:r>
            <a:r>
              <a:rPr lang="en-US" sz="2800" dirty="0" smtClean="0">
                <a:solidFill>
                  <a:srgbClr val="FF0000"/>
                </a:solidFill>
                <a:latin typeface="Wingdings 3" pitchFamily="18" charset="2"/>
                <a:ea typeface="Batang" pitchFamily="18" charset="-127"/>
              </a:rPr>
              <a:t>’</a:t>
            </a:r>
            <a:r>
              <a:rPr lang="en-US" sz="2800" dirty="0" smtClean="0">
                <a:latin typeface="Wingdings 3" pitchFamily="18" charset="2"/>
                <a:ea typeface="Batang" pitchFamily="18" charset="-127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 &gt; 500 Å )</a:t>
            </a:r>
          </a:p>
          <a:p>
            <a:pPr lvl="2">
              <a:buFontTx/>
              <a:buNone/>
            </a:pPr>
            <a:r>
              <a:rPr lang="en-US" sz="2800" dirty="0" smtClean="0"/>
              <a:t>that cannot penetrate into </a:t>
            </a:r>
          </a:p>
          <a:p>
            <a:pPr lvl="1">
              <a:buFontTx/>
              <a:buNone/>
            </a:pPr>
            <a:r>
              <a:rPr lang="en-US" dirty="0" smtClean="0"/>
              <a:t>	  certain </a:t>
            </a:r>
            <a:r>
              <a:rPr lang="en-US" dirty="0" smtClean="0"/>
              <a:t>materials due to positive</a:t>
            </a:r>
          </a:p>
          <a:p>
            <a:pPr lvl="1">
              <a:buFontTx/>
              <a:buNone/>
            </a:pPr>
            <a:r>
              <a:rPr lang="en-US" dirty="0" smtClean="0"/>
              <a:t> </a:t>
            </a:r>
            <a:r>
              <a:rPr lang="en-US" dirty="0" smtClean="0"/>
              <a:t>    scattering length</a:t>
            </a:r>
            <a:endParaRPr lang="en-US" dirty="0" smtClean="0"/>
          </a:p>
          <a:p>
            <a:pPr lvl="1">
              <a:buFontTx/>
              <a:buNone/>
            </a:pPr>
            <a:r>
              <a:rPr lang="en-US" sz="3200" dirty="0" smtClean="0">
                <a:solidFill>
                  <a:srgbClr val="660033"/>
                </a:solidFill>
              </a:rPr>
              <a:t>		</a:t>
            </a:r>
            <a:endParaRPr lang="en-US" dirty="0" smtClean="0"/>
          </a:p>
        </p:txBody>
      </p:sp>
      <p:sp>
        <p:nvSpPr>
          <p:cNvPr id="32772" name="AutoShape 4"/>
          <p:cNvSpPr>
            <a:spLocks noChangeAspect="1" noChangeArrowheads="1"/>
          </p:cNvSpPr>
          <p:nvPr/>
        </p:nvSpPr>
        <p:spPr bwMode="auto">
          <a:xfrm>
            <a:off x="7127875" y="1905000"/>
            <a:ext cx="652463" cy="577850"/>
          </a:xfrm>
          <a:custGeom>
            <a:avLst/>
            <a:gdLst>
              <a:gd name="T0" fmla="*/ 520916363 w 21600"/>
              <a:gd name="T1" fmla="*/ 206779642 h 21600"/>
              <a:gd name="T2" fmla="*/ 297666925 w 21600"/>
              <a:gd name="T3" fmla="*/ 413559284 h 21600"/>
              <a:gd name="T4" fmla="*/ 74416792 w 21600"/>
              <a:gd name="T5" fmla="*/ 206779642 h 21600"/>
              <a:gd name="T6" fmla="*/ 2976669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Freeform 5"/>
          <p:cNvSpPr>
            <a:spLocks noChangeAspect="1"/>
          </p:cNvSpPr>
          <p:nvPr/>
        </p:nvSpPr>
        <p:spPr bwMode="auto">
          <a:xfrm>
            <a:off x="6477000" y="2070100"/>
            <a:ext cx="1350963" cy="4505325"/>
          </a:xfrm>
          <a:custGeom>
            <a:avLst/>
            <a:gdLst>
              <a:gd name="T0" fmla="*/ 2147483647 w 597"/>
              <a:gd name="T1" fmla="*/ 47457464 h 2616"/>
              <a:gd name="T2" fmla="*/ 1556725682 w 597"/>
              <a:gd name="T3" fmla="*/ 47457464 h 2616"/>
              <a:gd name="T4" fmla="*/ 1310925193 w 597"/>
              <a:gd name="T5" fmla="*/ 47457464 h 2616"/>
              <a:gd name="T6" fmla="*/ 1310925193 w 597"/>
              <a:gd name="T7" fmla="*/ 332197091 h 2616"/>
              <a:gd name="T8" fmla="*/ 1556725682 w 597"/>
              <a:gd name="T9" fmla="*/ 474566105 h 2616"/>
              <a:gd name="T10" fmla="*/ 1556725682 w 597"/>
              <a:gd name="T11" fmla="*/ 1898264419 h 2616"/>
              <a:gd name="T12" fmla="*/ 819328458 w 597"/>
              <a:gd name="T13" fmla="*/ 2147483647 h 2616"/>
              <a:gd name="T14" fmla="*/ 327731864 w 597"/>
              <a:gd name="T15" fmla="*/ 2147483647 h 2616"/>
              <a:gd name="T16" fmla="*/ 81933532 w 597"/>
              <a:gd name="T17" fmla="*/ 2147483647 h 2616"/>
              <a:gd name="T18" fmla="*/ 81933532 w 597"/>
              <a:gd name="T19" fmla="*/ 2147483647 h 2616"/>
              <a:gd name="T20" fmla="*/ 81933532 w 597"/>
              <a:gd name="T21" fmla="*/ 2147483647 h 2616"/>
              <a:gd name="T22" fmla="*/ 573530090 w 597"/>
              <a:gd name="T23" fmla="*/ 2147483647 h 2616"/>
              <a:gd name="T24" fmla="*/ 2147483647 w 597"/>
              <a:gd name="T25" fmla="*/ 2147483647 h 26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97"/>
              <a:gd name="T40" fmla="*/ 0 h 2616"/>
              <a:gd name="T41" fmla="*/ 597 w 597"/>
              <a:gd name="T42" fmla="*/ 2616 h 26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97" h="2616">
                <a:moveTo>
                  <a:pt x="448" y="16"/>
                </a:moveTo>
                <a:cubicBezTo>
                  <a:pt x="392" y="16"/>
                  <a:pt x="336" y="16"/>
                  <a:pt x="304" y="16"/>
                </a:cubicBezTo>
                <a:cubicBezTo>
                  <a:pt x="272" y="16"/>
                  <a:pt x="264" y="0"/>
                  <a:pt x="256" y="16"/>
                </a:cubicBezTo>
                <a:cubicBezTo>
                  <a:pt x="248" y="32"/>
                  <a:pt x="248" y="88"/>
                  <a:pt x="256" y="112"/>
                </a:cubicBezTo>
                <a:cubicBezTo>
                  <a:pt x="264" y="136"/>
                  <a:pt x="296" y="72"/>
                  <a:pt x="304" y="160"/>
                </a:cubicBezTo>
                <a:cubicBezTo>
                  <a:pt x="312" y="248"/>
                  <a:pt x="328" y="544"/>
                  <a:pt x="304" y="640"/>
                </a:cubicBezTo>
                <a:cubicBezTo>
                  <a:pt x="280" y="736"/>
                  <a:pt x="200" y="712"/>
                  <a:pt x="160" y="736"/>
                </a:cubicBezTo>
                <a:cubicBezTo>
                  <a:pt x="120" y="760"/>
                  <a:pt x="88" y="728"/>
                  <a:pt x="64" y="784"/>
                </a:cubicBezTo>
                <a:cubicBezTo>
                  <a:pt x="40" y="840"/>
                  <a:pt x="24" y="808"/>
                  <a:pt x="16" y="1072"/>
                </a:cubicBezTo>
                <a:cubicBezTo>
                  <a:pt x="8" y="1336"/>
                  <a:pt x="16" y="2120"/>
                  <a:pt x="16" y="2368"/>
                </a:cubicBezTo>
                <a:cubicBezTo>
                  <a:pt x="16" y="2616"/>
                  <a:pt x="0" y="2520"/>
                  <a:pt x="16" y="2560"/>
                </a:cubicBezTo>
                <a:cubicBezTo>
                  <a:pt x="32" y="2600"/>
                  <a:pt x="15" y="2600"/>
                  <a:pt x="112" y="2608"/>
                </a:cubicBezTo>
                <a:cubicBezTo>
                  <a:pt x="209" y="2616"/>
                  <a:pt x="496" y="2608"/>
                  <a:pt x="597" y="2608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Freeform 6"/>
          <p:cNvSpPr>
            <a:spLocks noChangeAspect="1"/>
          </p:cNvSpPr>
          <p:nvPr/>
        </p:nvSpPr>
        <p:spPr bwMode="auto">
          <a:xfrm>
            <a:off x="6843713" y="2070100"/>
            <a:ext cx="1635125" cy="4505325"/>
          </a:xfrm>
          <a:custGeom>
            <a:avLst/>
            <a:gdLst>
              <a:gd name="T0" fmla="*/ 1380986418 w 723"/>
              <a:gd name="T1" fmla="*/ 47457464 h 2616"/>
              <a:gd name="T2" fmla="*/ 2117511603 w 723"/>
              <a:gd name="T3" fmla="*/ 47457464 h 2616"/>
              <a:gd name="T4" fmla="*/ 2147483647 w 723"/>
              <a:gd name="T5" fmla="*/ 47457464 h 2616"/>
              <a:gd name="T6" fmla="*/ 2147483647 w 723"/>
              <a:gd name="T7" fmla="*/ 332197091 h 2616"/>
              <a:gd name="T8" fmla="*/ 2117511603 w 723"/>
              <a:gd name="T9" fmla="*/ 474566105 h 2616"/>
              <a:gd name="T10" fmla="*/ 2117511603 w 723"/>
              <a:gd name="T11" fmla="*/ 1898264419 h 2616"/>
              <a:gd name="T12" fmla="*/ 2147483647 w 723"/>
              <a:gd name="T13" fmla="*/ 2147483647 h 2616"/>
              <a:gd name="T14" fmla="*/ 2147483647 w 723"/>
              <a:gd name="T15" fmla="*/ 2147483647 h 2616"/>
              <a:gd name="T16" fmla="*/ 2147483647 w 723"/>
              <a:gd name="T17" fmla="*/ 2147483647 h 2616"/>
              <a:gd name="T18" fmla="*/ 2147483647 w 723"/>
              <a:gd name="T19" fmla="*/ 2147483647 h 2616"/>
              <a:gd name="T20" fmla="*/ 2147483647 w 723"/>
              <a:gd name="T21" fmla="*/ 2147483647 h 2616"/>
              <a:gd name="T22" fmla="*/ 2147483647 w 723"/>
              <a:gd name="T23" fmla="*/ 2147483647 h 2616"/>
              <a:gd name="T24" fmla="*/ 0 w 723"/>
              <a:gd name="T25" fmla="*/ 2147483647 h 26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3"/>
              <a:gd name="T40" fmla="*/ 0 h 2616"/>
              <a:gd name="T41" fmla="*/ 723 w 723"/>
              <a:gd name="T42" fmla="*/ 2616 h 26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3" h="2616">
                <a:moveTo>
                  <a:pt x="270" y="16"/>
                </a:moveTo>
                <a:cubicBezTo>
                  <a:pt x="326" y="16"/>
                  <a:pt x="382" y="16"/>
                  <a:pt x="414" y="16"/>
                </a:cubicBezTo>
                <a:cubicBezTo>
                  <a:pt x="446" y="16"/>
                  <a:pt x="454" y="0"/>
                  <a:pt x="462" y="16"/>
                </a:cubicBezTo>
                <a:cubicBezTo>
                  <a:pt x="470" y="32"/>
                  <a:pt x="470" y="88"/>
                  <a:pt x="462" y="112"/>
                </a:cubicBezTo>
                <a:cubicBezTo>
                  <a:pt x="454" y="136"/>
                  <a:pt x="422" y="72"/>
                  <a:pt x="414" y="160"/>
                </a:cubicBezTo>
                <a:cubicBezTo>
                  <a:pt x="406" y="248"/>
                  <a:pt x="390" y="544"/>
                  <a:pt x="414" y="640"/>
                </a:cubicBezTo>
                <a:cubicBezTo>
                  <a:pt x="438" y="736"/>
                  <a:pt x="518" y="712"/>
                  <a:pt x="558" y="736"/>
                </a:cubicBezTo>
                <a:cubicBezTo>
                  <a:pt x="598" y="760"/>
                  <a:pt x="630" y="728"/>
                  <a:pt x="654" y="784"/>
                </a:cubicBezTo>
                <a:cubicBezTo>
                  <a:pt x="678" y="840"/>
                  <a:pt x="694" y="808"/>
                  <a:pt x="702" y="1072"/>
                </a:cubicBezTo>
                <a:cubicBezTo>
                  <a:pt x="710" y="1336"/>
                  <a:pt x="702" y="2120"/>
                  <a:pt x="702" y="2368"/>
                </a:cubicBezTo>
                <a:cubicBezTo>
                  <a:pt x="702" y="2616"/>
                  <a:pt x="718" y="2520"/>
                  <a:pt x="702" y="2560"/>
                </a:cubicBezTo>
                <a:cubicBezTo>
                  <a:pt x="686" y="2600"/>
                  <a:pt x="723" y="2600"/>
                  <a:pt x="606" y="2608"/>
                </a:cubicBezTo>
                <a:cubicBezTo>
                  <a:pt x="489" y="2616"/>
                  <a:pt x="126" y="2607"/>
                  <a:pt x="0" y="2607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0360" name="Oval 8"/>
          <p:cNvSpPr>
            <a:spLocks noChangeArrowheads="1"/>
          </p:cNvSpPr>
          <p:nvPr/>
        </p:nvSpPr>
        <p:spPr bwMode="auto">
          <a:xfrm>
            <a:off x="6553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0361" name="Oval 9"/>
          <p:cNvSpPr>
            <a:spLocks noChangeArrowheads="1"/>
          </p:cNvSpPr>
          <p:nvPr/>
        </p:nvSpPr>
        <p:spPr bwMode="auto">
          <a:xfrm>
            <a:off x="7239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0362" name="Oval 10"/>
          <p:cNvSpPr>
            <a:spLocks noChangeArrowheads="1"/>
          </p:cNvSpPr>
          <p:nvPr/>
        </p:nvSpPr>
        <p:spPr bwMode="auto">
          <a:xfrm>
            <a:off x="822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0363" name="Oval 11"/>
          <p:cNvSpPr>
            <a:spLocks noChangeArrowheads="1"/>
          </p:cNvSpPr>
          <p:nvPr/>
        </p:nvSpPr>
        <p:spPr bwMode="auto">
          <a:xfrm>
            <a:off x="65532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0364" name="Oval 12"/>
          <p:cNvSpPr>
            <a:spLocks noChangeArrowheads="1"/>
          </p:cNvSpPr>
          <p:nvPr/>
        </p:nvSpPr>
        <p:spPr bwMode="auto">
          <a:xfrm>
            <a:off x="792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0365" name="Oval 13"/>
          <p:cNvSpPr>
            <a:spLocks noChangeArrowheads="1"/>
          </p:cNvSpPr>
          <p:nvPr/>
        </p:nvSpPr>
        <p:spPr bwMode="auto">
          <a:xfrm>
            <a:off x="6553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0366" name="Oval 14"/>
          <p:cNvSpPr>
            <a:spLocks noChangeArrowheads="1"/>
          </p:cNvSpPr>
          <p:nvPr/>
        </p:nvSpPr>
        <p:spPr bwMode="auto">
          <a:xfrm>
            <a:off x="80772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0367" name="Oval 15"/>
          <p:cNvSpPr>
            <a:spLocks noChangeArrowheads="1"/>
          </p:cNvSpPr>
          <p:nvPr/>
        </p:nvSpPr>
        <p:spPr bwMode="auto">
          <a:xfrm>
            <a:off x="8229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84" name="Picture 16" descr="fer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350" y="14288"/>
            <a:ext cx="142875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7" descr="zeldov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8763" y="14288"/>
            <a:ext cx="12461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0139 L 0.18924 -0.2 L 0.06493 -0.32986 L 0.11615 -0.37662 L 0.08646 -0.41991 L 0.06493 -0.36597 L 0.19184 -0.11713 L 0.07708 0.1581 L -0.00747 -0.00139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22222E-6 1.48148E-6 L -0.08386 -0.0919 L 0.11337 -0.21273 L -0.08663 -0.34051 L 0.07691 -0.45416 L 0.11753 -0.33171 L -0.08663 -0.07222 L 0.11892 -0.01458 L -0.00677 0.00718 " pathEditMode="relative" rAng="0" ptsTypes="AAAAAAAAA">
                                      <p:cBhvr>
                                        <p:cTn id="8" dur="3000" fill="hold"/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7 9.25926E-6 L -0.18906 -0.11342 L -0.00121 -0.25208 L -0.08368 0.20556 L -0.18784 -0.20532 L -0.13906 -0.26481 L 0.01493 -0.12615 L -0.18646 -0.00185 L -0.06215 0.20556 L 2.77778E-7 9.25926E-6 Z " pathEditMode="relative" ptsTypes="AAAAAAAAAA">
                                      <p:cBhvr>
                                        <p:cTn id="10" dur="5000" fill="hold"/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03704E-6 L 0.02309 -0.07731 L -0.13646 -0.44675 L -0.17292 -0.40717 L -0.05121 0.00718 L 0.02569 -0.30624 L -0.1 -0.55115 L -0.08646 -0.56921 L -0.05121 -0.51527 L -0.17569 -0.22152 L -3.61111E-6 7.03704E-6 Z " pathEditMode="relative" ptsTypes="AAAAAAAAAAA">
                                      <p:cBhvr>
                                        <p:cTn id="12" dur="5000" fill="hold"/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19601 0.04328 L 0.00278 0.12615 L 0.19601 0.19814 L -0.00277 0.3081 L 0.13247 0.37847 L 0.19723 0.3081 L -3.61111E-6 1.11111E-6 Z " pathEditMode="relative" ptsTypes="AAAAAAAA">
                                      <p:cBhvr>
                                        <p:cTn id="14" dur="5000" fill="hold"/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6215 0.16945 L 0.03646 0.41088 L -0.00139 0.45417 L -0.15955 0.31181 L 0.03785 0.13519 L -0.15677 0.02709 L -0.03246 -0.03426 L -0.00677 0.01088 " pathEditMode="relative" rAng="0" ptsTypes="AAAAAAAAA">
                                      <p:cBhvr>
                                        <p:cTn id="16" dur="5000" fill="hold"/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04201 0.25949 L 0.12031 -0.28635 L 0.10816 -0.32431 L -0.00539 0.06134 L 0.03107 0.25949 L 0.19062 -0.16737 L 0.14739 -0.20001 L 3.33333E-6 -5.55556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8784 0.36042 L -0.17847 -0.0882 L -0.14739 -0.10093 L 0.01077 -0.03588 L -0.19062 0.05046 L 0.00816 0.21458 L -0.18784 0.35509 L -0.10156 -0.2213 L -3.33333E-6 1.11111E-6 Z " pathEditMode="relative" rAng="0" ptsTypes="AAAAAAAAAA">
                                      <p:cBhvr>
                                        <p:cTn id="20" dur="5000" fill="hold"/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0" grpId="0" animBg="1"/>
      <p:bldP spid="740361" grpId="0" animBg="1"/>
      <p:bldP spid="740362" grpId="0" animBg="1"/>
      <p:bldP spid="740363" grpId="0" animBg="1"/>
      <p:bldP spid="740364" grpId="0" animBg="1"/>
      <p:bldP spid="740365" grpId="0" animBg="1"/>
      <p:bldP spid="740366" grpId="0" animBg="1"/>
      <p:bldP spid="740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solidFill>
                  <a:srgbClr val="FF9900"/>
                </a:solidFill>
                <a:latin typeface="Comic Sans MS" pitchFamily="66" charset="0"/>
              </a:rPr>
              <a:t>UCNA @ LANSCE (Area B)</a:t>
            </a:r>
            <a:endParaRPr lang="en-US" sz="4400" b="1" baseline="-25000" dirty="0">
              <a:solidFill>
                <a:srgbClr val="FF9900"/>
              </a:solidFill>
              <a:latin typeface="Comic Sans MS" pitchFamily="66" charset="0"/>
            </a:endParaRPr>
          </a:p>
        </p:txBody>
      </p:sp>
      <p:pic>
        <p:nvPicPr>
          <p:cNvPr id="175107" name="Picture 3" descr="area_b_layout_3-04c"/>
          <p:cNvPicPr>
            <a:picLocks noChangeAspect="1" noChangeArrowheads="1"/>
          </p:cNvPicPr>
          <p:nvPr/>
        </p:nvPicPr>
        <p:blipFill>
          <a:blip r:embed="rId2" cstate="print"/>
          <a:srcRect l="37735" t="55363" r="20520" b="4971"/>
          <a:stretch>
            <a:fillRect/>
          </a:stretch>
        </p:blipFill>
        <p:spPr bwMode="auto">
          <a:xfrm>
            <a:off x="1095375" y="1219200"/>
            <a:ext cx="7058025" cy="56292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 rot="230655">
            <a:off x="4951413" y="1911350"/>
            <a:ext cx="1897062" cy="1552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 rot="-685828">
            <a:off x="5254625" y="5478463"/>
            <a:ext cx="1355725" cy="1163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>
              <a:latin typeface="Times New Roman" pitchFamily="18" charset="0"/>
            </a:endParaRPr>
          </a:p>
          <a:p>
            <a:pPr eaLnBrk="1" hangingPunct="1"/>
            <a:r>
              <a:rPr lang="en-US" sz="2400">
                <a:latin typeface="Times New Roman" pitchFamily="18" charset="0"/>
              </a:rPr>
              <a:t>              </a:t>
            </a:r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 flipV="1">
            <a:off x="5254625" y="5326063"/>
            <a:ext cx="1214438" cy="228600"/>
          </a:xfrm>
          <a:prstGeom prst="line">
            <a:avLst/>
          </a:prstGeom>
          <a:noFill/>
          <a:ln w="63500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 flipV="1">
            <a:off x="5330825" y="4643438"/>
            <a:ext cx="1062038" cy="911225"/>
          </a:xfrm>
          <a:prstGeom prst="line">
            <a:avLst/>
          </a:prstGeom>
          <a:noFill/>
          <a:ln w="63500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4951413" y="2973388"/>
            <a:ext cx="328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Superconducting Spectrometer </a:t>
            </a:r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5392738" y="4981575"/>
            <a:ext cx="0" cy="608013"/>
          </a:xfrm>
          <a:prstGeom prst="line">
            <a:avLst/>
          </a:prstGeom>
          <a:noFill/>
          <a:ln w="63500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H="1">
            <a:off x="5407025" y="3276600"/>
            <a:ext cx="911225" cy="608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4799013" y="6313488"/>
            <a:ext cx="200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Times New Roman" pitchFamily="18" charset="0"/>
              </a:rPr>
              <a:t>Electron Detectors</a:t>
            </a:r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 flipH="1" flipV="1">
            <a:off x="3357563" y="4870450"/>
            <a:ext cx="1290637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 flipV="1">
            <a:off x="6392863" y="4187825"/>
            <a:ext cx="379412" cy="2049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4479925" y="1317625"/>
            <a:ext cx="156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UCN Guides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H="1">
            <a:off x="4192588" y="1682750"/>
            <a:ext cx="682625" cy="684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5124" name="Picture 20" descr="scs_einstein2"/>
          <p:cNvPicPr>
            <a:picLocks noChangeAspect="1" noChangeArrowheads="1"/>
          </p:cNvPicPr>
          <p:nvPr/>
        </p:nvPicPr>
        <p:blipFill>
          <a:blip r:embed="rId3" cstate="print">
            <a:lum bright="12000" contrast="42000"/>
          </a:blip>
          <a:srcRect l="8109" t="39259" r="82622" b="30814"/>
          <a:stretch>
            <a:fillRect/>
          </a:stretch>
        </p:blipFill>
        <p:spPr bwMode="auto">
          <a:xfrm>
            <a:off x="2219325" y="5249863"/>
            <a:ext cx="455613" cy="1138237"/>
          </a:xfrm>
          <a:prstGeom prst="rect">
            <a:avLst/>
          </a:prstGeom>
          <a:noFill/>
        </p:spPr>
      </p:pic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1844675" y="773113"/>
            <a:ext cx="345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Neutron Polarizing Magnets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>
            <a:off x="2674938" y="1076325"/>
            <a:ext cx="379412" cy="606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27" name="Line 23"/>
          <p:cNvSpPr>
            <a:spLocks noChangeShapeType="1"/>
          </p:cNvSpPr>
          <p:nvPr/>
        </p:nvSpPr>
        <p:spPr bwMode="auto">
          <a:xfrm>
            <a:off x="2978150" y="1076325"/>
            <a:ext cx="1214438" cy="1670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 rot="449752">
            <a:off x="1219200" y="1690688"/>
            <a:ext cx="374650" cy="46037"/>
          </a:xfrm>
          <a:prstGeom prst="rect">
            <a:avLst/>
          </a:prstGeom>
          <a:solidFill>
            <a:srgbClr val="00FF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33" name="Text Box 29"/>
          <p:cNvSpPr txBox="1">
            <a:spLocks noChangeArrowheads="1"/>
          </p:cNvSpPr>
          <p:nvPr/>
        </p:nvSpPr>
        <p:spPr bwMode="auto">
          <a:xfrm>
            <a:off x="0" y="245268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UCN Source</a:t>
            </a:r>
          </a:p>
        </p:txBody>
      </p:sp>
      <p:sp>
        <p:nvSpPr>
          <p:cNvPr id="175134" name="Rectangle 30"/>
          <p:cNvSpPr>
            <a:spLocks noChangeArrowheads="1"/>
          </p:cNvSpPr>
          <p:nvPr/>
        </p:nvSpPr>
        <p:spPr bwMode="auto">
          <a:xfrm>
            <a:off x="838200" y="1524000"/>
            <a:ext cx="533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6341C-79BC-4444-986A-1DC2FB2647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09575"/>
            <a:ext cx="7858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09575"/>
            <a:ext cx="7858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09575"/>
            <a:ext cx="7858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409575"/>
            <a:ext cx="7858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409575"/>
            <a:ext cx="78581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153400" y="6324600"/>
            <a:ext cx="5334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6341C-79BC-4444-986A-1DC2FB2647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67" y="-1"/>
            <a:ext cx="3765645" cy="1228299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9900"/>
                </a:solidFill>
                <a:latin typeface="Comic Sans MS" pitchFamily="66" charset="0"/>
              </a:rPr>
              <a:t>UCNA SD</a:t>
            </a:r>
            <a:r>
              <a:rPr lang="en-US" sz="4800" b="1" baseline="-25000" dirty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4800" b="1" dirty="0">
                <a:solidFill>
                  <a:srgbClr val="FF9900"/>
                </a:solidFill>
                <a:latin typeface="Comic Sans MS" pitchFamily="66" charset="0"/>
              </a:rPr>
              <a:t> source</a:t>
            </a:r>
          </a:p>
        </p:txBody>
      </p:sp>
      <p:pic>
        <p:nvPicPr>
          <p:cNvPr id="250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-5603"/>
          <a:stretch>
            <a:fillRect/>
          </a:stretch>
        </p:blipFill>
        <p:spPr>
          <a:xfrm>
            <a:off x="2514600" y="838200"/>
            <a:ext cx="4741863" cy="5745163"/>
          </a:xfrm>
          <a:noFill/>
          <a:ln/>
        </p:spPr>
      </p:pic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3475038" y="6234113"/>
            <a:ext cx="2852737" cy="366712"/>
          </a:xfrm>
          <a:prstGeom prst="rect">
            <a:avLst/>
          </a:prstGeom>
          <a:solidFill>
            <a:srgbClr val="993300">
              <a:alpha val="85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3429000" y="4040188"/>
            <a:ext cx="2895600" cy="1547812"/>
          </a:xfrm>
          <a:prstGeom prst="rect">
            <a:avLst/>
          </a:prstGeom>
          <a:solidFill>
            <a:schemeClr val="accent1">
              <a:alpha val="7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 rot="-5400000">
            <a:off x="4876800" y="990600"/>
            <a:ext cx="0" cy="2438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6" name="Line 6"/>
          <p:cNvSpPr>
            <a:spLocks noChangeShapeType="1"/>
          </p:cNvSpPr>
          <p:nvPr/>
        </p:nvSpPr>
        <p:spPr bwMode="auto">
          <a:xfrm flipV="1">
            <a:off x="1295400" y="5105400"/>
            <a:ext cx="2286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304800" y="55626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Solid Deuterium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Flapper </a:t>
            </a:r>
          </a:p>
          <a:p>
            <a:pPr algn="ctr"/>
            <a:r>
              <a:rPr lang="en-US" b="1">
                <a:latin typeface="Arial" charset="0"/>
              </a:rPr>
              <a:t>Valve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1752600" y="1752600"/>
            <a:ext cx="1752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4572000" y="6354763"/>
            <a:ext cx="584200" cy="146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Text Box 13"/>
          <p:cNvSpPr txBox="1">
            <a:spLocks noChangeArrowheads="1"/>
          </p:cNvSpPr>
          <p:nvPr/>
        </p:nvSpPr>
        <p:spPr bwMode="auto">
          <a:xfrm>
            <a:off x="182563" y="6281738"/>
            <a:ext cx="197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Tungsten Target</a:t>
            </a:r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 flipV="1">
            <a:off x="2230438" y="6427788"/>
            <a:ext cx="1244600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4279900" y="6062663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Proton bunch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872251" y="6400800"/>
            <a:ext cx="81886" cy="8188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83711" y="6403075"/>
            <a:ext cx="81886" cy="8188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672083" y="6405349"/>
            <a:ext cx="81886" cy="8188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83792" y="6366680"/>
            <a:ext cx="81886" cy="8188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594746" y="6437196"/>
            <a:ext cx="81886" cy="8188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162557" y="4954129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915469" y="4219432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13528" y="4917743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826759" y="4335438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729786" y="-507242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114197" y="4271749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256663" y="4574275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085229" y="4358186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55241" y="4551529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666697" y="-150127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546144" y="-288878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186150" y="-627798"/>
            <a:ext cx="68238" cy="818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6277970" y="-204715"/>
            <a:ext cx="13648" cy="4244452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3455106" y="-175147"/>
            <a:ext cx="13648" cy="4244452"/>
          </a:xfrm>
          <a:prstGeom prst="line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10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-0.00161 C -0.02274 -0.02081 -0.04288 -0.03422 -0.06059 -0.05319 C -0.07777 -0.07123 -0.09444 -0.09065 -0.11284 -0.10661 C -0.11441 -0.10939 -0.11562 -0.11262 -0.11736 -0.1147 C -0.11875 -0.11655 -0.12083 -0.11702 -0.12187 -0.11887 C -0.1243 -0.1228 -0.12552 -0.12835 -0.12777 -0.13274 C -0.13559 -0.14824 -0.13211 -0.13737 -0.14131 -0.15263 C -0.14357 -0.15633 -0.14496 -0.16096 -0.14722 -0.16443 C -0.15086 -0.17044 -0.15468 -0.17576 -0.1592 -0.18038 C -0.16163 -0.18316 -0.16406 -0.1857 -0.16666 -0.18848 C -0.16805 -0.18987 -0.17118 -0.19218 -0.17118 -0.19195 C -0.1677 -0.19033 -0.16441 -0.18663 -0.16059 -0.18617 C -0.1592 -0.18617 -0.15885 -0.1894 -0.15763 -0.19033 C -0.15538 -0.19218 -0.15277 -0.19357 -0.15017 -0.19426 C -0.14253 -0.1975 -0.13437 -0.19981 -0.12638 -0.20212 C -0.10798 -0.20744 -0.08993 -0.21022 -0.07118 -0.21207 C -0.06475 -0.21415 -0.05746 -0.21415 -0.05173 -0.21831 C -0.07204 -0.25624 -0.05625 -0.22779 -0.10538 -0.29556 C -0.13402 -0.3351 -0.15763 -0.38112 -0.1875 -0.41882 C -0.19895 -0.43362 -0.21059 -0.4475 -0.22187 -0.46253 C -0.23993 -0.48681 -0.26753 -0.5333 -0.29045 -0.55596 C -0.31788 -0.58348 -0.34045 -0.61632 -0.3651 -0.64754 C -0.39392 -0.68432 -0.425 -0.71762 -0.45329 -0.75485 C -0.46475 -0.76988 -0.47968 -0.78099 -0.49201 -0.79463 C -0.51388 -0.81868 -0.53628 -0.84389 -0.55625 -0.87025 L -0.59652 -0.92391 " pathEditMode="relative" rAng="0" ptsTypes="ffffffffffffffffffffffff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-4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08 C 0.00659 -0.00417 0.01284 -0.00717 0.01927 -0.00995 C 0.0243 -0.01203 0.02899 -0.01665 0.0342 -0.01804 C 0.04375 -0.02035 0.05191 -0.02429 0.06111 -0.02799 C 0.06805 -0.03076 0.07725 -0.03053 0.0835 -0.03585 C 0.096 -0.04672 0.11093 -0.05366 0.12534 -0.05967 C 0.12309 -0.07355 0.11649 -0.08534 0.10885 -0.09552 C 0.10677 -0.10477 0.1 -0.11332 0.09548 -0.12142 C 0.09149 -0.13599 0.0809 -0.15171 0.07465 -0.16513 C 0.06718 -0.18109 0.06059 -0.19751 0.05225 -0.21277 C 0.05139 -0.21624 0.04895 -0.22133 0.05225 -0.22479 C 0.05382 -0.22641 0.05625 -0.22618 0.05816 -0.22665 C 0.06371 -0.22803 0.06927 -0.2285 0.07465 -0.23058 C 0.08993 -0.23613 0.1052 -0.24168 0.12083 -0.24468 C 0.14548 -0.25532 0.17135 -0.26203 0.19705 -0.26642 C 0.22152 -0.27521 0.24635 -0.28192 0.27152 -0.28631 C 0.28385 -0.29163 0.29757 -0.2951 0.31041 -0.29834 C 0.31979 -0.30065 0.32934 -0.30227 0.33871 -0.30435 C 0.34166 -0.30504 0.34774 -0.3062 0.34774 -0.30597 C 0.36024 -0.31175 0.37343 -0.31337 0.38645 -0.31615 C 0.38993 -0.31684 0.39705 -0.31823 0.39705 -0.318 C 0.41961 -0.32817 0.4493 -0.33395 0.47309 -0.33812 C 0.49236 -0.34644 0.51284 -0.35037 0.53281 -0.35384 C 0.54218 -0.35824 0.53854 -0.358 0.54323 -0.358 " pathEditMode="relative" rAng="0" ptsTypes="fffffffffffffffffffffff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093 C 0.01771 0.00439 0.03784 -0.00764 0.05902 -0.01874 C 0.08003 -0.02961 0.10486 -0.03863 0.12465 -0.05458 C 0.13559 -0.06337 0.14687 -0.07494 0.15902 -0.08049 C 0.17725 -0.09852 0.20017 -0.11726 0.22309 -0.12211 C 0.22465 -0.1235 0.22795 -0.12396 0.2276 -0.12605 C 0.22708 -0.12905 0.22378 -0.12905 0.2217 -0.13021 C 0.21146 -0.13645 0.19982 -0.14247 0.18889 -0.14593 C 0.16371 -0.16282 0.14635 -0.18247 0.12465 -0.2056 C 0.11284 -0.21809 0.09861 -0.22734 0.08593 -0.23752 C 0.06545 -0.25394 0.04531 -0.27082 0.02309 -0.28331 C 0.0151 -0.29418 0.02274 -0.28539 0.00972 -0.29325 C 0.00243 -0.29765 -0.00348 -0.30574 -0.01111 -0.30898 C -0.01216 -0.3106 -0.01441 -0.31152 -0.01407 -0.31314 C -0.01372 -0.31592 -0.01129 -0.3173 -0.00973 -0.31892 C -0.00539 -0.32332 -0.0007 -0.32702 0.00382 -0.33095 C 0.01632 -0.34205 0.02708 -0.35546 0.03802 -0.36865 C 0.04583 -0.37813 0.05173 -0.39062 0.06041 -0.39848 C 0.06944 -0.41652 0.08021 -0.43132 0.09027 -0.4482 C 0.10955 -0.48012 0.12795 -0.51342 0.14705 -0.54556 C 0.15121 -0.5525 0.15746 -0.55713 0.16198 -0.5636 C 0.16753 -0.5717 0.17152 -0.58141 0.17691 -0.58974 C 0.19062 -0.61032 0.20468 -0.63067 0.21875 -0.65102 C 0.23385 -0.67276 0.25052 -0.69358 0.26649 -0.71462 C 0.26979 -0.71925 0.27482 -0.72063 0.27847 -0.72457 C 0.30555 -0.75324 0.32986 -0.78585 0.35746 -0.81407 C 0.36597 -0.82285 0.37326 -0.83534 0.38142 -0.8439 C 0.38455 -0.84714 0.38871 -0.84852 0.39184 -0.85176 C 0.41059 -0.87026 0.42639 -0.89547 0.44409 -0.91559 C 0.45833 -0.93155 0.44774 -0.91467 0.46198 -0.9334 C 0.47274 -0.94751 0.48472 -0.96023 0.49479 -0.97503 C 0.49757 -0.97919 0.50086 -0.98289 0.50382 -0.98705 C 0.50521 -0.98914 0.50816 -0.99307 0.50816 -0.99284 L 0.50382 -0.98312 " pathEditMode="relative" rAng="0" ptsTypes="ffffffffffffffffffffffffffffffff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4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16 C 0.00625 -0.00162 0.00903 -0.00463 0.01441 -0.00624 C 0.02465 -0.00902 0.0349 -0.01064 0.04444 -0.01226 C 0.05503 -0.01758 0.06406 -0.02313 0.07465 -0.02613 C 0.0901 -0.03862 0.10521 -0.04649 0.1224 -0.05389 C 0.12969 -0.05712 0.13437 -0.06152 0.14184 -0.06383 C 0.14375 -0.06522 0.1467 -0.06522 0.14774 -0.06776 C 0.14826 -0.06915 0.14305 -0.07331 0.13889 -0.07771 C 0.13333 -0.08372 0.12743 -0.08904 0.1224 -0.09574 C 0.11476 -0.10592 0.10729 -0.11679 0.1 -0.12743 C 0.08663 -0.14709 0.09809 -0.13136 0.08663 -0.15125 C 0.0658 -0.18756 0.04566 -0.22456 0.02691 -0.26272 C -0.01146 -0.25948 -0.04965 -0.25208 -0.08854 -0.24884 C -0.13281 -0.24514 -0.17708 -0.24283 -0.22083 -0.2389 C -0.24931 -0.23312 -0.27865 -0.23127 -0.30747 -0.22895 C -0.3382 -0.22225 -0.36892 -0.21531 -0.4 -0.213 C -0.42153 -0.2086 -0.44375 -0.20698 -0.46563 -0.20513 C -0.49983 -0.1982 -0.53559 -0.19218 -0.57014 -0.18918 C -0.59462 -0.18247 -0.625 -0.17322 -0.64931 -0.17322 " pathEditMode="relative" rAng="0" ptsTypes="ffffffffffffffffff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01018E-6 C 0.03472 -0.01828 0.06805 -0.03932 0.10312 -0.05759 C 0.11597 -0.06453 0.12691 -0.0754 0.14028 -0.08141 C 0.14965 -0.08974 0.15469 -0.09321 0.16562 -0.09737 C 0.18403 -0.11402 0.1658 -0.09876 0.18212 -0.1094 C 0.1875 -0.11286 0.18958 -0.11888 0.19566 -0.12119 C 0.20503 -0.13067 0.21666 -0.13345 0.22552 -0.14524 C 0.21753 -0.15912 0.20642 -0.16444 0.19566 -0.17299 C 0.17916 -0.18618 0.16302 -0.19866 0.14635 -0.21069 C 0.13628 -0.21786 0.12864 -0.22595 0.11788 -0.23058 C 0.09722 -0.24931 0.07396 -0.2618 0.05208 -0.27845 C 0.04583 -0.28331 0.03923 -0.28747 0.03298 -0.29233 C 0.03107 -0.29372 0.02882 -0.2951 0.02691 -0.29626 C 0.02396 -0.29788 0.01805 -0.30019 0.01805 -0.30019 C 0.00712 -0.29742 0.00295 -0.28909 -0.0059 -0.2803 C -0.01858 -0.26804 -0.02726 -0.25371 -0.03872 -0.24052 C -0.04462 -0.23359 -0.04774 -0.2241 -0.05521 -0.22063 C -0.06198 -0.21162 -0.06771 -0.2019 -0.07448 -0.19288 C -0.08715 -0.176 -0.10209 -0.16212 -0.11493 -0.14524 C -0.12761 -0.12836 -0.13976 -0.1094 -0.15521 -0.09737 C -0.16476 -0.08257 -0.17518 -0.07332 -0.18507 -0.05967 C -0.20608 -0.03123 -0.22986 -0.0081 -0.25365 0.01595 C -0.2684 0.03098 -0.28143 0.04579 -0.29688 0.05966 C -0.29774 0.06036 -0.31424 0.07469 -0.31493 0.07562 C -0.3257 0.08996 -0.33854 0.10245 -0.35226 0.11123 C -0.35764 0.11887 -0.35417 0.11447 -0.36406 0.12326 C -0.36563 0.12465 -0.36858 0.12719 -0.36858 0.12719 " pathEditMode="relative" ptsTypes="ffffffffffffffffffffffffff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08 C 0.02518 -0.01041 0.04532 -0.02822 0.07171 -0.03192 C 0.08473 -0.03654 0.09584 -0.03932 0.10903 -0.04186 C 0.12396 -0.04788 0.10678 -0.0414 0.14341 -0.04788 C 0.15955 -0.05065 0.17483 -0.05412 0.19115 -0.05574 C 0.20417 -0.06198 0.21823 -0.06568 0.23143 -0.0717 C 0.21997 -0.09158 0.20434 -0.10615 0.18959 -0.12142 C 0.17379 -0.13784 0.15868 -0.15495 0.14184 -0.16906 C 0.13438 -0.1753 0.12414 -0.17831 0.11789 -0.18687 C 0.1165 -0.18895 0.11528 -0.19126 0.11355 -0.19288 C 0.10278 -0.20259 0.09063 -0.2093 0.08073 -0.22086 C 0.05365 -0.25232 0.0283 -0.28724 -4.16667E-6 -0.31615 C -0.00677 -0.32308 -0.01163 -0.33303 -0.01788 -0.33997 C -0.02743 -0.35084 -0.04809 -0.36841 -0.05972 -0.37581 C -0.06545 -0.38344 -0.06979 -0.39015 -0.0776 -0.39385 C -0.07395 -0.40726 -0.06857 -0.40888 -0.06111 -0.4216 C -0.04861 -0.44265 -0.02934 -0.46069 -0.01336 -0.47734 C -0.00763 -0.48312 0.00678 -0.50347 0.01493 -0.50717 C 0.02969 -0.52359 0.04688 -0.53585 0.06129 -0.55273 C 0.0658 -0.55805 0.07049 -0.56291 0.07466 -0.56869 C 0.07587 -0.57031 0.07622 -0.57308 0.07761 -0.5747 C 0.08698 -0.58603 0.09827 -0.59158 0.10747 -0.60245 C 0.11962 -0.61702 0.13108 -0.63183 0.14341 -0.64616 C 0.15382 -0.65842 0.16268 -0.6723 0.17466 -0.68201 C 0.18004 -0.69311 0.17518 -0.68479 0.18664 -0.69589 C 0.19584 -0.70491 0.20452 -0.71462 0.21355 -0.72364 C 0.21667 -0.72711 0.21928 -0.73081 0.2224 -0.73381 C 0.22535 -0.73659 0.23143 -0.74168 0.23143 -0.74145 C 0.23195 -0.74376 0.23282 -0.74769 0.23282 -0.74746 " pathEditMode="relative" rAng="0" ptsTypes="ffffffffffffffffffffffffffffA">
                                      <p:cBhvr>
                                        <p:cTn id="5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7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29 -0.00301 0.01198 -0.01134 0.01789 -0.01758 C 0.02674 -0.02706 0.03594 -0.03631 0.04479 -0.04533 C 0.06007 -0.06083 0.07657 -0.0747 0.09115 -0.09112 C 0.09879 -0.09991 0.10868 -0.105 0.1165 -0.11309 C 0.1224 -0.11934 0.12848 -0.12304 0.13438 -0.12928 C 0.14011 -0.13506 0.1441 -0.13969 0.1507 -0.14316 C 0.15643 -0.15079 0.16389 -0.1538 0.17014 -0.16073 C 0.17934 -0.17137 0.1724 -0.16721 0.18056 -0.17091 C 0.18473 -0.17577 0.18976 -0.17785 0.1941 -0.1827 C 0.2 -0.18918 0.20625 -0.19727 0.21337 -0.20051 C 0.22153 -0.21115 0.23073 -0.21994 0.23889 -0.23058 C 0.23507 -0.24492 0.22743 -0.25255 0.21945 -0.26249 C 0.21025 -0.27336 0.20191 -0.28516 0.19254 -0.29626 C 0.18507 -0.30504 0.17622 -0.31083 0.16875 -0.31985 C 0.16615 -0.32332 0.16407 -0.32725 0.16129 -0.32979 C 0.15851 -0.33233 0.15504 -0.33349 0.15226 -0.33603 C 0.14948 -0.33858 0.1474 -0.34274 0.14479 -0.34598 C 0.14236 -0.34852 0.13993 -0.35107 0.13733 -0.35361 C 0.08907 -0.39963 0.04636 -0.45514 0.00157 -0.50671 C -0.01284 -0.52336 -0.02708 -0.54071 -0.04184 -0.55666 C -0.05069 -0.56615 -0.06093 -0.57378 -0.06718 -0.58627 C -0.06284 -0.59783 -0.05468 -0.60477 -0.04774 -0.61402 C -0.03646 -0.62905 -0.02378 -0.64154 -0.01198 -0.65588 C -0.00295 -0.66698 0.00469 -0.67877 0.01493 -0.68756 C 0.02639 -0.70814 0.01198 -0.68386 0.02535 -0.70167 C 0.02657 -0.70329 0.02726 -0.7056 0.0283 -0.70745 C 0.03125 -0.71231 0.03559 -0.71508 0.03889 -0.71948 C 0.04479 -0.72734 0.04983 -0.7352 0.05521 -0.7433 " pathEditMode="relative" ptsTypes="ffffffffffffffffffffffffffffA">
                                      <p:cBhvr>
                                        <p:cTn id="5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665 C -0.00052 0.01642 -0.01025 0.01411 -0.01198 0.01272 C -0.0132 0.01179 -0.01355 0.00925 -0.01493 0.00856 C -0.02188 0.00463 -0.03021 0.00486 -0.03733 0.00069 C -0.04497 -0.00393 -0.05087 -0.01041 -0.05816 -0.01526 C -0.08507 -0.0333 -0.11129 -0.05504 -0.14028 -0.06684 C -0.14723 -0.07285 -0.14341 -0.0703 -0.15382 -0.07493 C -0.15521 -0.07562 -0.15816 -0.07678 -0.15816 -0.07655 C -0.1573 -0.08233 -0.1573 -0.08672 -0.15382 -0.09066 C -0.1474 -0.09806 -0.13299 -0.11355 -0.12535 -0.11656 C -0.11528 -0.12997 -0.0974 -0.142 -0.08507 -0.1524 C -0.07622 -0.15981 -0.06841 -0.16859 -0.05973 -0.17623 C -0.04966 -0.18501 -0.0375 -0.19241 -0.02691 -0.20005 C -0.01389 -0.20953 0.00034 -0.2167 0.01336 -0.22595 C 0.03715 -0.24283 0.01475 -0.22988 0.03437 -0.24191 C 0.03819 -0.24422 0.04635 -0.24838 0.05069 -0.25185 C 0.06701 -0.2648 0.08368 -0.27683 0.1 -0.28955 C 0.11545 -0.30157 0.10659 -0.29764 0.11788 -0.30157 C 0.12083 -0.30412 0.12361 -0.30735 0.12691 -0.30944 C 0.1309 -0.31198 0.13559 -0.31314 0.13871 -0.3173 C 0.14288 -0.32285 0.14045 -0.32077 0.14618 -0.32331 C 0.14427 -0.33141 0.14184 -0.33464 0.13576 -0.33719 C 0.12708 -0.34944 0.11475 -0.36101 0.10451 -0.37118 C 0.08888 -0.38645 0.07534 -0.40541 0.05972 -0.42068 C 0.05538 -0.42969 0.04722 -0.43895 0.04027 -0.44473 C 0.03836 -0.44635 0.03611 -0.44681 0.03437 -0.44866 C 0.03003 -0.45351 0.02691 -0.46022 0.02239 -0.46462 C 0.00382 -0.48289 -0.01302 -0.50532 -0.02987 -0.52613 C -0.04219 -0.5414 -0.05226 -0.55597 -0.06563 -0.56984 C -0.06927 -0.57377 -0.07761 -0.57979 -0.07761 -0.57956 C -0.08247 -0.58927 -0.09132 -0.59505 -0.09844 -0.60176 C -0.10278 -0.60592 -0.10643 -0.61124 -0.11042 -0.6154 C -0.11737 -0.62234 -0.12483 -0.62858 -0.13143 -0.63691 C -0.13855 -0.64616 -0.14497 -0.65287 -0.15226 -0.66096 C -0.15608 -0.66512 -0.16563 -0.66929 -0.16563 -0.66906 C -0.17066 -0.67345 -0.17466 -0.6753 -0.18056 -0.67715 C -0.15521 -0.67993 -0.12969 -0.6827 -0.10452 -0.68709 C -0.09809 -0.6864 -0.09098 -0.68895 -0.08507 -0.68524 C -0.08108 -0.6827 -0.09393 -0.68316 -0.09844 -0.68316 C -0.10938 -0.68316 -0.14098 -0.68571 -0.15521 -0.68709 C -0.16771 -0.68848 -0.19254 -0.69126 -0.19254 -0.69103 C -0.18021 -0.68686 -0.16962 -0.68316 -0.15677 -0.68131 C -0.14636 -0.67831 -0.13577 -0.67738 -0.12535 -0.6753 C -0.11372 -0.67021 -0.10157 -0.66813 -0.08959 -0.66512 C -0.09115 -0.66836 -0.09219 -0.67229 -0.0941 -0.6753 C -0.09966 -0.68409 -0.12309 -0.69149 -0.13143 -0.69311 C -0.15764 -0.70814 -0.16511 -0.70051 -0.20296 -0.69912 C -0.20434 -0.69843 -0.21164 -0.69565 -0.21198 -0.69311 C -0.2132 -0.68386 -0.19983 -0.67669 -0.19549 -0.6753 C -0.18143 -0.66281 -0.16528 -0.65703 -0.14931 -0.64894 C -0.14115 -0.64524 -0.13264 -0.64061 -0.12396 -0.63899 C -0.10955 -0.63691 -0.08056 -0.63483 -0.08056 -0.6346 C -0.0757 -0.63275 -0.07309 -0.62858 -0.06875 -0.62558 C -0.06493 -0.61078 -0.07032 -0.62766 -0.06268 -0.6154 C -0.05921 -0.61031 -0.05365 -0.59713 -0.0507 -0.59135 C -0.04757 -0.58603 -0.04341 -0.58164 -0.04028 -0.57586 C -0.03907 -0.57354 -0.03837 -0.57054 -0.03733 -0.56799 C -0.03594 -0.56429 -0.03455 -0.56105 -0.03282 -0.55805 C -0.02726 -0.5481 -0.02084 -0.53932 -0.01493 -0.53006 C -0.00851 -0.51989 -0.00296 -0.50879 0.00295 -0.49838 C 0.00659 -0.49191 0.01336 -0.47849 0.01336 -0.47826 C 0.01562 -0.46947 0.02135 -0.46277 0.02534 -0.45467 C 0.03524 -0.43478 0.04305 -0.41212 0.05364 -0.39292 C 0.05868 -0.3839 0.05763 -0.39038 0.06111 -0.38113 C 0.06406 -0.37327 0.06684 -0.36471 0.07013 -0.35708 C 0.07777 -0.33973 0.07187 -0.35754 0.0776 -0.3432 C 0.08211 -0.3321 0.08437 -0.3166 0.09097 -0.30735 C 0.09323 -0.2988 0.0967 -0.29186 0.10156 -0.28561 C 0.11041 -0.28955 0.11788 -0.29648 0.12691 -0.29949 C 0.13246 -0.30527 0.13715 -0.30712 0.14323 -0.31152 C 0.14427 -0.31337 0.14635 -0.31499 0.14618 -0.3173 C 0.14583 -0.32354 0.14323 -0.32932 0.14184 -0.33534 C 0.13854 -0.34898 0.13611 -0.3624 0.13125 -0.37512 C 0.12777 -0.395 0.11979 -0.41327 0.11493 -0.4327 C 0.11128 -0.44727 0.11128 -0.463 0.1059 -0.47641 C 0.10243 -0.4963 0.09948 -0.51526 0.09409 -0.53423 C 0.08993 -0.54857 0.08888 -0.56383 0.0835 -0.57794 C 0.08246 -0.58626 0.08142 -0.59551 0.07916 -0.60338 C 0.07691 -0.6117 0.07309 -0.61818 0.07309 -0.62766 " pathEditMode="relative" rAng="0" ptsTypes="ffffffffffffffffffffffffffffffffffffffffffffffffffffffffffffffffffffffffffffffA">
                                      <p:cBhvr>
                                        <p:cTn id="5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3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29 -0.02036 -0.01788 -0.04649 -0.02535 -0.06962 C -0.02691 -0.07447 -0.03073 -0.07725 -0.03281 -0.08164 C -0.03889 -0.09459 -0.04184 -0.10916 -0.04931 -0.12142 C -0.06146 -0.14154 -0.07622 -0.15912 -0.08663 -0.18109 C -0.10278 -0.21485 -0.11771 -0.24931 -0.13438 -0.28238 C -0.13594 -0.28539 -0.13872 -0.28724 -0.14028 -0.29025 C -0.15069 -0.30944 -0.15868 -0.33349 -0.1717 -0.34991 C -0.17622 -0.3624 -0.18229 -0.37026 -0.18802 -0.38183 C -0.19392 -0.39362 -0.18733 -0.38668 -0.19549 -0.39362 C -0.19913 -0.40079 -0.20382 -0.40634 -0.20747 -0.41351 C -0.2033 -0.42207 -0.19601 -0.42554 -0.18958 -0.43155 C -0.17604 -0.44404 -0.16476 -0.46138 -0.15365 -0.47734 C -0.14931 -0.48358 -0.14375 -0.48821 -0.14028 -0.49515 C -0.13403 -0.50787 -0.12639 -0.51735 -0.11944 -0.52891 C -0.09479 -0.56985 -0.07274 -0.61309 -0.04479 -0.65033 C -0.04184 -0.65426 -0.0401 -0.65981 -0.03733 -0.6642 C -0.02622 -0.68155 -0.01424 -0.69728 0 -0.70976 C 0.00955 -0.71809 0.01424 -0.72988 0.02396 -0.73775 C 0.03542 -0.75833 0.02066 -0.73335 0.03437 -0.75162 C 0.03559 -0.75324 0.03594 -0.75602 0.03733 -0.75741 C 0.0401 -0.76087 0.04358 -0.76249 0.04635 -0.7655 C 0.04826 -0.76758 0.05035 -0.7692 0.05226 -0.77151 C 0.05538 -0.77521 0.05764 -0.78053 0.06128 -0.78354 C 0.06736 -0.78839 0.07743 -0.79672 0.08056 -0.80528 " pathEditMode="relative" ptsTypes="ffffffffffffffffffffffffA">
                                      <p:cBhvr>
                                        <p:cTn id="5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267 -0.00508 0.00278 0.00232 -0.00746 -0.00601 C -0.01076 -0.00855 -0.01458 -0.00925 -0.01788 -0.01179 C -0.02778 -0.01965 -0.03854 -0.02752 -0.04913 -0.03376 C -0.06458 -0.04278 -0.07865 -0.05619 -0.09392 -0.06545 C -0.10087 -0.06961 -0.10833 -0.07215 -0.11493 -0.07747 C -0.1191 -0.08094 -0.12222 -0.08672 -0.12674 -0.0895 C -0.13767 -0.09643 -0.14809 -0.10615 -0.15816 -0.11517 C -0.17205 -0.12742 -0.16371 -0.1228 -0.17309 -0.12719 C -0.18281 -0.14014 -0.19479 -0.14847 -0.2059 -0.15911 C -0.21615 -0.16882 -0.22535 -0.17946 -0.23576 -0.18871 C -0.24167 -0.19403 -0.24757 -0.19935 -0.25365 -0.20467 C -0.2566 -0.20721 -0.26267 -0.21276 -0.26267 -0.21276 C -0.26371 -0.21461 -0.26424 -0.21716 -0.26562 -0.21854 C -0.26684 -0.21993 -0.26875 -0.2197 -0.27014 -0.22063 C -0.27674 -0.22502 -0.28246 -0.2315 -0.28958 -0.2345 C -0.29097 -0.23589 -0.29358 -0.23612 -0.29392 -0.23843 C -0.29583 -0.24907 -0.28889 -0.26272 -0.28507 -0.27035 C -0.28403 -0.27243 -0.28194 -0.27266 -0.28056 -0.27428 C -0.27691 -0.27867 -0.27361 -0.28353 -0.27014 -0.28816 C -0.26441 -0.29579 -0.24271 -0.31036 -0.23576 -0.31614 C -0.22101 -0.3284 -0.20799 -0.35083 -0.19097 -0.35777 C -0.18368 -0.36748 -0.17517 -0.37211 -0.16719 -0.37974 C -0.16545 -0.38136 -0.16441 -0.38436 -0.16267 -0.38575 C -0.15764 -0.38991 -0.15139 -0.39153 -0.14618 -0.39569 C -0.12413 -0.41327 -0.10208 -0.43015 -0.07899 -0.44519 C -0.06042 -0.45721 -0.0441 -0.47618 -0.02378 -0.48311 C -0.01319 -0.4926 -0.0184 -0.48982 -0.00885 -0.49306 C -0.00104 -0.50115 0.00625 -0.50347 0.01198 -0.5148 C 0.00972 -0.5178 0.00833 -0.52174 0.00608 -0.52474 C -0.00087 -0.53376 -0.00937 -0.54139 -0.01632 -0.55064 C -0.02552 -0.5629 -0.03385 -0.58094 -0.04479 -0.59042 C -0.05208 -0.60545 -0.0651 -0.6154 -0.07465 -0.62812 C -0.07639 -0.63043 -0.07726 -0.63367 -0.07899 -0.63621 C -0.09097 -0.6524 -0.1099 -0.67044 -0.12674 -0.67599 C -0.13663 -0.67923 -0.15243 -0.68409 -0.16267 -0.68594 C -0.17014 -0.68732 -0.18507 -0.68987 -0.18507 -0.68987 C -0.19496 -0.68917 -0.20521 -0.69079 -0.21493 -0.68779 C -0.21701 -0.68709 -0.21233 -0.68316 -0.21042 -0.682 C -0.20799 -0.68039 -0.19132 -0.67784 -0.19097 -0.67784 C -0.1651 -0.6642 -0.15295 -0.66281 -0.12378 -0.66003 C -0.10538 -0.66073 -0.08681 -0.65934 -0.06858 -0.66211 C -0.06701 -0.66235 -0.06927 -0.66605 -0.07014 -0.6679 C -0.07274 -0.67345 -0.07326 -0.6716 -0.0776 -0.67391 C -0.09132 -0.68154 -0.07431 -0.67668 -0.1 -0.67992 C -0.11996 -0.68709 -0.14687 -0.68478 -0.16719 -0.68594 C -0.17413 -0.6857 -0.22118 -0.68547 -0.24028 -0.682 C -0.24531 -0.68108 -0.25017 -0.67923 -0.25521 -0.67784 C -0.2592 -0.67668 -0.26719 -0.67391 -0.26719 -0.67391 C -0.26667 -0.67183 -0.26684 -0.66928 -0.26562 -0.6679 C -0.2625 -0.66397 -0.24184 -0.65888 -0.23733 -0.65795 C -0.2309 -0.65656 -0.22431 -0.65541 -0.21788 -0.65379 C -0.21493 -0.65333 -0.20885 -0.65217 -0.20885 -0.65217 C -0.20365 -0.64963 -0.19601 -0.64755 -0.19097 -0.64384 C -0.1849 -0.64014 -0.17865 -0.63321 -0.17309 -0.62812 C -0.17049 -0.62581 -0.16823 -0.62257 -0.16562 -0.62026 C -0.16076 -0.61586 -0.15573 -0.61216 -0.15069 -0.60823 C -0.13299 -0.59389 -0.15365 -0.60453 -0.14028 -0.59829 C -0.13385 -0.58996 -0.12621 -0.5858 -0.11944 -0.5784 C -0.10833 -0.56637 -0.09635 -0.55596 -0.08507 -0.54463 C -0.07795 -0.53746 -0.07274 -0.52636 -0.06406 -0.52289 C -0.05451 -0.50994 -0.04184 -0.50069 -0.03125 -0.48913 C -0.02656 -0.48404 -0.02413 -0.47641 -0.01944 -0.47109 C -0.01458 -0.46577 -0.00972 -0.46184 -0.00451 -0.45721 C 0.00052 -0.45282 0.00885 -0.44149 0.01354 -0.43524 C 0.01076 -0.4253 -0.00069 -0.41697 -0.00746 -0.41142 C -0.02031 -0.40078 -0.03299 -0.39014 -0.04479 -0.37766 C -0.05208 -0.37002 -0.05972 -0.36309 -0.06719 -0.35592 C -0.07014 -0.35314 -0.07604 -0.34782 -0.07604 -0.34782 C -0.07708 -0.34574 -0.0776 -0.34343 -0.07899 -0.34181 C -0.08177 -0.33857 -0.08802 -0.33395 -0.08802 -0.33395 C -0.09253 -0.32446 -0.10174 -0.31452 -0.10885 -0.30804 C -0.13351 -0.3247 -0.15295 -0.35314 -0.1776 -0.36979 C -0.18594 -0.37534 -0.19288 -0.38552 -0.20139 -0.38968 C -0.20729 -0.39546 -0.2224 -0.40841 -0.22986 -0.41142 C -0.24045 -0.4216 -0.2559 -0.43015 -0.26858 -0.43524 C -0.27292 -0.44149 -0.27899 -0.44264 -0.28507 -0.44519 C -0.28663 -0.44657 -0.28958 -0.4468 -0.28958 -0.44935 C -0.28958 -0.45166 -0.28681 -0.45236 -0.28507 -0.45328 C -0.27812 -0.45698 -0.26996 -0.45929 -0.26267 -0.46114 C -0.25087 -0.46762 -0.24444 -0.47224 -0.23281 -0.47502 C -0.22882 -0.4771 -0.22448 -0.47826 -0.22083 -0.48103 C -0.2099 -0.48913 -0.21528 -0.4882 -0.2059 -0.49306 C -0.19983 -0.4963 -0.19375 -0.49884 -0.18802 -0.503 C -0.17448 -0.51295 -0.16024 -0.52243 -0.14479 -0.52682 C -0.13871 -0.53214 -0.13229 -0.53376 -0.12535 -0.53677 C -0.10365 -0.54648 -0.08212 -0.55758 -0.05972 -0.56452 C -0.05191 -0.56961 -0.04375 -0.57053 -0.03576 -0.57446 C -0.02535 -0.57955 -0.01771 -0.58279 -0.00746 -0.58649 C -0.00174 -0.59135 0.00417 -0.59343 0.01042 -0.59643 C 0.0158 -0.60314 0.01181 -0.60846 0.00747 -0.61632 C 0.00434 -0.62187 0.00017 -0.62673 -0.00295 -0.63228 C -0.00746 -0.63991 -0.01111 -0.64916 -0.01632 -0.6561 " pathEditMode="relative" ptsTypes="ffffffffffffffffffffffffffffffffffffffffffffffffffffffffffffffffffffffffffffffffffffffffffffA">
                                      <p:cBhvr>
                                        <p:cTn id="5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15 -0.00486 0.01649 -0.02243 0.02239 -0.03584 C 0.03281 -0.05943 0.04305 -0.08256 0.05225 -0.10731 C 0.0552 -0.11494 0.05972 -0.12165 0.06267 -0.12928 C 0.06562 -0.13714 0.06753 -0.14616 0.0717 -0.1531 C 0.07986 -0.16674 0.07586 -0.15957 0.08368 -0.17484 C 0.08611 -0.17969 0.09114 -0.18409 0.09409 -0.18894 C 0.09739 -0.19449 0.10451 -0.20467 0.10451 -0.20467 C 0.09444 -0.22271 0.1026 -0.20976 0.0776 -0.23265 C 0.06458 -0.24445 0.06371 -0.24653 0.0493 -0.26249 C 0.04027 -0.27266 0.02916 -0.27914 0.01944 -0.28839 C 0.01718 -0.29024 0.01579 -0.29394 0.01354 -0.29625 C 0.00781 -0.30203 0.00017 -0.30481 -0.00452 -0.31221 C -0.00695 -0.31614 -0.00921 -0.32054 -0.01198 -0.324 C -0.0224 -0.33788 -0.01684 -0.32724 -0.02987 -0.33996 C -0.03837 -0.34852 -0.04532 -0.36078 -0.05365 -0.36979 C -0.06823 -0.38552 -0.08351 -0.40055 -0.09844 -0.41559 C -0.12014 -0.43756 -0.14046 -0.46045 -0.16268 -0.48103 C -0.16684 -0.48473 -0.17049 -0.48936 -0.17466 -0.49306 C -0.17917 -0.49699 -0.18351 -0.50115 -0.18803 -0.50486 C -0.19098 -0.50763 -0.19705 -0.51295 -0.19705 -0.51295 C -0.19809 -0.51503 -0.2007 -0.51688 -0.2 -0.51896 C -0.19497 -0.53353 -0.17657 -0.55666 -0.16858 -0.57054 C -0.16372 -0.57886 -0.15973 -0.58788 -0.15521 -0.59644 C -0.1533 -0.60037 -0.15018 -0.60291 -0.14775 -0.60638 C -0.13785 -0.62095 -0.12778 -0.63552 -0.11789 -0.65009 C -0.11407 -0.65587 -0.11146 -0.66258 -0.10747 -0.66813 C -0.09532 -0.68386 -0.08143 -0.69843 -0.06858 -0.71369 " pathEditMode="relative" ptsTypes="fffffffffffffffffffffffffffA">
                                      <p:cBhvr>
                                        <p:cTn id="6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27 0.00324 0.0441 0.01966 0.06494 0.03285 C 0.08039 0.04257 0.09723 0.04835 0.11337 0.05576 C 0.11702 0.05738 0.12014 0.06085 0.12396 0.06224 C 0.13577 0.06663 0.14705 0.07334 0.15886 0.07774 C 0.15903 0.07866 0.1599 0.07959 0.15955 0.08028 C 0.15903 0.08121 0.15782 0.08052 0.15695 0.08098 C 0.14862 0.08468 0.15539 0.08283 0.14896 0.08422 C 0.14323 0.08723 0.13785 0.0907 0.13195 0.09255 C 0.13021 0.09301 0.12865 0.0937 0.12691 0.09417 C 0.125 0.09486 0.12136 0.09579 0.12136 0.09579 C 0.11615 0.09926 0.10678 0.10018 0.10053 0.10226 C 0.09063 0.1055 0.08108 0.1099 0.07119 0.11291 C 0.06459 0.11499 0.05834 0.11939 0.05157 0.12101 C 0.04566 0.12471 0.04011 0.12748 0.03369 0.12934 C 0.02934 0.13072 0.02587 0.13396 0.02136 0.13489 C 0.01216 0.13952 0.00226 0.14437 -0.00746 0.14715 C -0.01145 0.15016 -0.0151 0.15178 -0.01961 0.15294 C -0.02187 0.15479 -0.02378 0.15548 -0.02638 0.15618 C -0.03038 0.15872 -0.03368 0.16034 -0.03802 0.16127 C -0.04444 0.1645 -0.05208 0.16705 -0.05885 0.16844 C -0.06215 0.17006 -0.06545 0.17098 -0.06875 0.1726 C -0.07013 0.17237 -0.0717 0.1726 -0.07309 0.17168 C -0.07465 0.17052 -0.08298 0.15779 -0.08524 0.15548 C -0.08784 0.15294 -0.08906 0.14993 -0.09149 0.14715 C -0.09687 0.14067 -0.1026 0.13628 -0.1092 0.13257 C -0.1118 0.12725 -0.10868 0.13257 -0.11475 0.12772 C -0.11927 0.12401 -0.12395 0.11939 -0.12829 0.11545 C -0.13906 0.10574 -0.1493 0.08861 -0.16145 0.0826 C -0.15833 0.08144 -0.15607 0.07774 -0.15347 0.07519 C -0.14843 0.07034 -0.14253 0.06779 -0.1375 0.06293 C -0.13506 0.06062 -0.13142 0.05807 -0.12881 0.05645 C -0.12743 0.05553 -0.12465 0.05483 -0.12465 0.05483 C -0.11354 0.04535 -0.10121 0.04141 -0.08906 0.03517 C -0.08489 0.03308 -0.08038 0.03031 -0.07604 0.02869 C -0.07361 0.02637 -0.07048 0.02475 -0.06753 0.02383 C -0.06458 0.02198 -0.06145 0.0199 -0.05833 0.01897 C -0.05572 0.01619 -0.05277 0.01388 -0.04965 0.01226 C -0.04826 0.01157 -0.04548 0.01064 -0.04548 0.01064 C -0.04045 0.00624 -0.03489 0.00439 -0.02951 0.00092 C -0.0217 -0.00417 -0.01354 -0.01041 -0.00503 -0.01296 C 0.00157 -0.01712 0.00782 -0.02198 0.01476 -0.02453 C 0.0198 -0.02916 0.02587 -0.03193 0.03125 -0.03587 C 0.03264 -0.03702 0.0349 -0.03749 0.03612 -0.0391 " pathEditMode="relative" ptsTypes="fffffffffffffffffffffffffffffffffffffffffffA">
                                      <p:cBhvr>
                                        <p:cTn id="6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0.01665 0.03316 0.03585 0.05086 0.05181 C 0.06024 0.06013 0.06649 0.07447 0.0776 0.07956 C 0.08316 0.08696 0.08732 0.09621 0.09409 0.10153 C 0.10191 0.10754 0.10694 0.11355 0.11354 0.12142 C 0.11753 0.12604 0.12118 0.1309 0.12534 0.13529 C 0.12812 0.1383 0.13437 0.14316 0.13437 0.14316 C 0.18298 0.13761 0.22743 0.10662 0.27621 0.10153 C 0.27916 0.10083 0.28437 0.10338 0.28507 0.09945 C 0.28559 0.09598 0.27534 0.09251 0.27309 0.09158 C 0.25954 0.08557 0.24982 0.07169 0.23732 0.0636 C 0.23489 0.06198 0.23211 0.06152 0.22986 0.05967 C 0.21597 0.04926 0.20312 0.03515 0.18958 0.02382 C 0.18819 0.02267 0.18645 0.0229 0.18507 0.02197 C 0.18246 0.02035 0.18003 0.01804 0.1776 0.01596 C 0.16701 0.00648 0.15729 -0.00416 0.14479 -0.00786 C 0.13767 -0.01364 0.12951 -0.01596 0.12239 -0.02174 C 0.11059 -0.03122 0.09392 -0.0444 0.08055 -0.04764 C 0.06875 -0.05712 0.05729 -0.0673 0.04479 -0.07539 C 0.0342 -0.0895 0.04687 -0.074 0.03437 -0.08534 C 0.02708 -0.09204 0.01979 -0.10129 0.01198 -0.10731 C 0.00833 -0.11008 0.00382 -0.11078 0 -0.11332 C -0.01285 -0.12165 0.00312 -0.11355 -0.00886 -0.11933 C -0.0099 -0.12072 -0.01077 -0.12234 -0.01198 -0.12326 C -0.01337 -0.12419 -0.0158 -0.12326 -0.01632 -0.12511 C -0.01667 -0.12696 -0.01459 -0.12835 -0.01337 -0.12928 C -0.00782 -0.13367 0.00121 -0.13714 0.00746 -0.13922 C 0.0342 -0.14801 0.05972 -0.16281 0.08663 -0.17091 C 0.10277 -0.18177 0.11909 -0.18524 0.13593 -0.19288 C 0.15347 -0.20074 0.14461 -0.19819 0.16267 -0.20074 C 0.17135 -0.20375 0.17899 -0.20698 0.18802 -0.2086 C 0.20607 -0.21693 0.22482 -0.22294 0.2434 -0.22849 C 0.25746 -0.23844 0.27326 -0.23936 0.28802 -0.24653 C 0.27239 -0.2493 0.25573 -0.25139 0.24027 -0.25647 C 0.22847 -0.26041 0.24514 -0.25578 0.22986 -0.26249 C 0.22326 -0.26549 0.21579 -0.26596 0.20902 -0.26827 C 0.19948 -0.27128 0.20989 -0.26919 0.19861 -0.27428 C 0.18871 -0.27868 0.17725 -0.28284 0.16718 -0.28631 C 0.15937 -0.29301 0.1493 -0.2951 0.14027 -0.2981 C 0.13211 -0.30088 0.12465 -0.30527 0.11649 -0.30805 C 0.11007 -0.31013 0.10451 -0.31475 0.09861 -0.31799 C 0.08993 -0.32262 0.08003 -0.32447 0.0717 -0.33002 C 0.06545 -0.33418 0.05885 -0.33904 0.05225 -0.34181 C 0.04687 -0.34667 0.04514 -0.34852 0.03889 -0.34597 C 0.03593 -0.3432 0.03125 -0.34227 0.02986 -0.33788 C 0.02621 -0.32539 0.01823 -0.30897 0.01198 -0.2981 C 0.0059 -0.28746 -0.00122 -0.28076 -0.00886 -0.27243 C -0.0125 -0.2685 -0.01476 -0.26295 -0.01789 -0.25832 C -0.01511 -0.24815 -0.00903 -0.24676 -0.00452 -0.23844 C 0.00764 -0.216 0.02152 -0.19449 0.03437 -0.17299 C 0.03663 -0.16929 0.03906 -0.16559 0.04027 -0.16096 C 0.04079 -0.15888 0.04097 -0.1568 0.04184 -0.15495 C 0.04878 -0.1413 0.04427 -0.1568 0.0493 -0.14315 C 0.05816 -0.11956 0.06666 -0.09528 0.0776 -0.07354 C 0.08402 -0.06059 0.08715 -0.0451 0.09548 -0.03376 C 0.10277 -0.00578 0.1118 0.02313 0.12395 0.04787 C 0.12569 0.05504 0.12465 0.05181 0.12691 0.05782 " pathEditMode="relative" ptsTypes="ffffffffffffffffffffffffffffffffffffffffffffffffffffffffA">
                                      <p:cBhvr>
                                        <p:cTn id="6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-5400000">
                                      <p:cBhvr>
                                        <p:cTn id="67" dur="10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1412 -0.01562 0.02685 -0.02239 0.04121 C -0.03125 0.05996 -0.03958 0.07963 -0.04826 0.09884 C -0.05156 0.10579 -0.05573 0.11204 -0.05868 0.11945 C -0.06493 0.13472 -0.06996 0.15093 -0.0776 0.16551 C -0.09774 0.2044 -0.12031 0.23982 -0.14305 0.27546 C -0.1526 0.29051 -0.16024 0.30787 -0.17066 0.32176 C -0.17413 0.33542 -0.16996 0.32246 -0.17934 0.33773 C -0.18489 0.34676 -0.19548 0.36343 -0.19826 0.37454 C -0.18906 0.38658 -0.18455 0.3875 -0.17413 0.39514 C -0.16597 0.40139 -0.15885 0.40972 -0.15 0.41366 C -0.14114 0.41042 -0.13298 0.40648 -0.12413 0.40417 C -0.11198 0.39676 -0.09878 0.39468 -0.08628 0.38843 C -0.07153 0.38102 -0.05868 0.37199 -0.04305 0.36783 C -0.02465 0.35255 -0.00555 0.33912 0.01372 0.32639 C 0.01927 0.32269 0.02587 0.32176 0.03108 0.3169 C 0.03872 0.31042 0.0342 0.31296 0.04479 0.31019 C 0.05608 0.30278 0.06875 0.29815 0.08108 0.29421 C 0.08577 0.29005 0.09184 0.28912 0.09653 0.28496 C 0.1033 0.27894 0.09983 0.28125 0.10695 0.27778 C 0.10087 0.26204 0.10556 0.27107 0.08959 0.25509 L 0.08959 0.25509 C 0.08281 0.24259 0.06962 0.23009 0.05868 0.225 C 0.04757 0.21482 0.03837 0.20556 0.02587 0.2 C 0.01007 0.18403 0.0283 0.20116 0.01042 0.18843 C 0.00156 0.18218 -0.00607 0.17269 -0.01545 0.16759 C -0.02604 0.16227 -0.03646 0.15417 -0.04653 0.14699 C -0.05555 0.14051 -0.06371 0.13102 -0.07239 0.12408 C -0.0842 0.11435 -0.09739 0.10718 -0.10868 0.09653 C -0.1217 0.0838 -0.13628 0.06898 -0.15173 0.06204 C -0.1559 0.05787 -0.15937 0.05208 -0.16371 0.04815 C -0.16805 0.04421 -0.17448 0.0419 -0.17934 0.03889 C -0.18715 0.0338 -0.19444 0.02477 -0.20173 0.01829 C -0.2059 0.01458 -0.20903 0.0088 -0.21371 0.00671 C -0.21719 0.00533 -0.22413 0.00232 -0.22413 0.00232 C -0.22587 0.0007 -0.22743 -0.00116 -0.22934 -0.00231 C -0.2309 -0.00347 -0.23298 -0.00324 -0.23455 -0.00463 C -0.23507 -0.00509 -0.23455 -0.00625 -0.23455 -0.00694 " pathEditMode="relative" ptsTypes="ffffffffffffffffffffFffffffffffffffffA">
                                      <p:cBhvr>
                                        <p:cTn id="7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704 C 0.00052 0.03912 0.00069 0.04121 0.00156 0.04329 C 0.00243 0.04491 0.00434 0.0463 0.00503 0.04862 C 0.00607 0.05139 0.00607 0.05487 0.00677 0.05834 C 0.00989 0.07084 0.01371 0.07963 0.01892 0.0919 C 0.02326 0.10093 0.02708 0.11065 0.0309 0.12107 C 0.03889 0.14167 0.03003 0.12593 0.03785 0.13889 C 0.0401 0.14723 0.04236 0.15487 0.04479 0.16297 C 0.04531 0.16505 0.04601 0.16667 0.04653 0.16875 C 0.04705 0.17107 0.04826 0.175 0.04826 0.17524 C 0.04444 0.18797 0.04965 0.17362 0.04132 0.18496 C 0.03698 0.19051 0.03316 0.19676 0.02917 0.20209 C 0.02118 0.21459 0.01597 0.22801 0.00677 0.23866 C 0.00364 0.24954 -0.00261 0.25695 -0.00868 0.26621 C -0.01997 0.2838 -0.02917 0.30579 -0.04497 0.31829 C -0.05052 0.32778 -0.06059 0.33426 -0.06563 0.34399 C -0.07327 0.35903 -0.0684 0.35139 -0.08108 0.36598 C -0.08403 0.36945 -0.08577 0.37362 -0.08802 0.37778 C -0.08924 0.3801 -0.09149 0.38426 -0.09149 0.38496 C -0.1033 0.37917 -0.10764 0.36737 -0.11563 0.35787 C -0.13125 0.33982 -0.10972 0.36991 -0.12587 0.34815 C -0.13559 0.33473 -0.14601 0.31991 -0.15868 0.30996 C -0.1684 0.29399 -0.15538 0.31412 -0.16736 0.3 C -0.18073 0.2845 -0.16528 0.29815 -0.17761 0.28843 C -0.18611 0.27385 -0.17483 0.29075 -0.18802 0.27848 C -0.18958 0.27662 -0.19011 0.27408 -0.19149 0.27269 C -0.1941 0.26922 -0.1974 0.2676 -0.2 0.26436 C -0.20261 0.26112 -0.20417 0.25695 -0.20695 0.2544 C -0.21059 0.25047 -0.21511 0.24792 -0.2191 0.24445 C -0.22483 0.24005 -0.22934 0.2338 -0.23455 0.22801 C -0.24271 0.21991 -0.24774 0.21112 -0.25521 0.20209 C -0.25295 0.19491 -0.25087 0.19144 -0.24497 0.18681 C -0.23386 0.1676 -0.2158 0.15996 -0.2 0.14723 C -0.19288 0.14098 -0.18924 0.13658 -0.18108 0.13311 C -0.1724 0.12315 -0.16181 0.1169 -0.15174 0.1088 C -0.12986 0.09283 -0.14427 0.09769 -0.12934 0.09352 C -0.1184 0.08102 -0.13038 0.09352 -0.11736 0.08403 C -0.10226 0.07246 -0.08715 0.06065 -0.07257 0.04862 C -0.05278 0.03264 -0.03403 0.01158 -0.01215 -0.00162 " pathEditMode="relative" rAng="0" ptsTypes="ffffffffffffffffffffffffffffffffffffffA">
                                      <p:cBhvr>
                                        <p:cTn id="7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nimBg="1"/>
      <p:bldP spid="250885" grpId="0" animBg="1"/>
      <p:bldP spid="250885" grpId="1" animBg="1"/>
      <p:bldP spid="250891" grpId="0" animBg="1"/>
      <p:bldP spid="250897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75" y="321273"/>
            <a:ext cx="8468683" cy="633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79613" y="1226181"/>
            <a:ext cx="2131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1600" dirty="0" err="1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Slutsky</a:t>
            </a:r>
            <a:r>
              <a:rPr lang="en-US" sz="16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. C. Swank,</a:t>
            </a:r>
            <a:endParaRPr lang="en-US" sz="1600" dirty="0">
              <a:solidFill>
                <a:srgbClr val="66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07223" y="5468112"/>
            <a:ext cx="873457" cy="1077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67294" y="3941838"/>
            <a:ext cx="1198736" cy="1077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00124" y="3916817"/>
            <a:ext cx="1291995" cy="3077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66FF66"/>
                </a:solidFill>
                <a:effectLst/>
                <a:latin typeface="Arial" charset="0"/>
              </a:rPr>
              <a:t>B. A.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66FF66"/>
                </a:solidFill>
                <a:effectLst/>
                <a:latin typeface="Arial" charset="0"/>
              </a:rPr>
              <a:t>Zeck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66FF66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868" y="95526"/>
            <a:ext cx="556594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9900"/>
                </a:solidFill>
                <a:latin typeface="+mj-lt"/>
              </a:rPr>
              <a:t>UCNA Collaboration</a:t>
            </a:r>
            <a:endParaRPr lang="en-US" sz="4400" b="1" dirty="0">
              <a:solidFill>
                <a:srgbClr val="FF9900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551843" y="88900"/>
            <a:ext cx="796724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UCNA 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Cryogenic exp.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3 Superconducting Magnets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Solid D</a:t>
            </a:r>
            <a:r>
              <a:rPr lang="en-US" sz="3600" b="1" baseline="-25000" dirty="0" smtClean="0">
                <a:solidFill>
                  <a:srgbClr val="FF9900"/>
                </a:solidFill>
                <a:latin typeface="Comic Sans MS" pitchFamily="66" charset="0"/>
              </a:rPr>
              <a:t>2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UCN source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2 He </a:t>
            </a:r>
            <a:r>
              <a:rPr lang="en-US" sz="3600" b="1" dirty="0" err="1" smtClean="0">
                <a:solidFill>
                  <a:srgbClr val="FF9900"/>
                </a:solidFill>
                <a:latin typeface="Comic Sans MS" pitchFamily="66" charset="0"/>
              </a:rPr>
              <a:t>Liquifiers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(1700 liters/day)</a:t>
            </a:r>
          </a:p>
        </p:txBody>
      </p:sp>
      <p:pic>
        <p:nvPicPr>
          <p:cNvPr id="4" name="Picture 3" descr="PC100124.JPG"/>
          <p:cNvPicPr>
            <a:picLocks noChangeAspect="1"/>
          </p:cNvPicPr>
          <p:nvPr/>
        </p:nvPicPr>
        <p:blipFill>
          <a:blip r:embed="rId2" cstate="print"/>
          <a:srcRect l="16964" b="14286"/>
          <a:stretch>
            <a:fillRect/>
          </a:stretch>
        </p:blipFill>
        <p:spPr>
          <a:xfrm>
            <a:off x="4124325" y="2971800"/>
            <a:ext cx="5019675" cy="3886200"/>
          </a:xfrm>
          <a:prstGeom prst="rect">
            <a:avLst/>
          </a:prstGeom>
        </p:spPr>
      </p:pic>
      <p:pic>
        <p:nvPicPr>
          <p:cNvPr id="5" name="Picture 4" descr="PC090121.JPG"/>
          <p:cNvPicPr>
            <a:picLocks noChangeAspect="1"/>
          </p:cNvPicPr>
          <p:nvPr/>
        </p:nvPicPr>
        <p:blipFill>
          <a:blip r:embed="rId3" cstate="print"/>
          <a:srcRect r="26667" b="9333"/>
          <a:stretch>
            <a:fillRect/>
          </a:stretch>
        </p:blipFill>
        <p:spPr>
          <a:xfrm>
            <a:off x="0" y="2971800"/>
            <a:ext cx="41910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276" y="3335564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Beginning of  UCNA Shift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7248" y="3191047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End of Shift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10518" t="5112" r="44125" b="4153"/>
          <a:stretch>
            <a:fillRect/>
          </a:stretch>
        </p:blipFill>
        <p:spPr bwMode="auto">
          <a:xfrm>
            <a:off x="1659228" y="1295400"/>
            <a:ext cx="5198771" cy="534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Latest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Published Results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from UCNA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800600"/>
            <a:ext cx="232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range for </a:t>
            </a:r>
          </a:p>
          <a:p>
            <a:r>
              <a:rPr lang="en-US" dirty="0" smtClean="0"/>
              <a:t>Statistics + </a:t>
            </a:r>
            <a:r>
              <a:rPr lang="en-US" dirty="0" err="1" smtClean="0"/>
              <a:t>Systematics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724400" y="4343400"/>
            <a:ext cx="1905000" cy="609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CFDC1-E0DA-4EDD-B323-0DD424FEC6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t="13617" r="50485" b="5415"/>
          <a:stretch>
            <a:fillRect/>
          </a:stretch>
        </p:blipFill>
        <p:spPr bwMode="auto">
          <a:xfrm>
            <a:off x="254000" y="778663"/>
            <a:ext cx="4826000" cy="60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2921000"/>
            <a:ext cx="3352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Mendenhall, et al 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Phys. Rev. C  </a:t>
            </a:r>
            <a:r>
              <a:rPr lang="en-US" b="1" dirty="0" smtClean="0">
                <a:solidFill>
                  <a:srgbClr val="7030A0"/>
                </a:solidFill>
              </a:rPr>
              <a:t>87</a:t>
            </a:r>
            <a:r>
              <a:rPr lang="en-US" dirty="0" smtClean="0">
                <a:solidFill>
                  <a:srgbClr val="7030A0"/>
                </a:solidFill>
              </a:rPr>
              <a:t>, 032501 (2013)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001000" y="563880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Latest Results from UCNA</a:t>
            </a:r>
            <a:endParaRPr lang="en-US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CFDC1-E0DA-4EDD-B323-0DD424FEC6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77085" y="2121793"/>
            <a:ext cx="391549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400" b="1" dirty="0" smtClean="0">
                <a:solidFill>
                  <a:srgbClr val="FF0000"/>
                </a:solidFill>
              </a:rPr>
              <a:t>= -0.11954(55)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stat</a:t>
            </a:r>
            <a:r>
              <a:rPr lang="en-US" sz="2400" b="1" dirty="0" smtClean="0">
                <a:solidFill>
                  <a:srgbClr val="FF0000"/>
                </a:solidFill>
              </a:rPr>
              <a:t>(98)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syst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7000" y="3886200"/>
            <a:ext cx="345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Michael Mendenhall (Caltech) just won DNP thesis prize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774700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Impact on </a:t>
            </a:r>
            <a:r>
              <a:rPr lang="en-US" b="1" dirty="0" err="1" smtClean="0">
                <a:solidFill>
                  <a:srgbClr val="FF9900"/>
                </a:solidFill>
              </a:rPr>
              <a:t>V</a:t>
            </a:r>
            <a:r>
              <a:rPr lang="en-US" b="1" baseline="-25000" dirty="0" err="1" smtClean="0">
                <a:solidFill>
                  <a:srgbClr val="FF9900"/>
                </a:solidFill>
              </a:rPr>
              <a:t>ud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CFDC1-E0DA-4EDD-B323-0DD424FEC6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707" t="24763" b="14879"/>
          <a:stretch>
            <a:fillRect/>
          </a:stretch>
        </p:blipFill>
        <p:spPr bwMode="auto">
          <a:xfrm>
            <a:off x="12700" y="812800"/>
            <a:ext cx="6249634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57901" y="1407974"/>
            <a:ext cx="2882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Systematics</a:t>
            </a:r>
            <a:r>
              <a:rPr lang="en-US" dirty="0" smtClean="0">
                <a:solidFill>
                  <a:srgbClr val="FF0000"/>
                </a:solidFill>
              </a:rPr>
              <a:t> further improved to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smtClean="0">
                <a:solidFill>
                  <a:srgbClr val="FF0000"/>
                </a:solidFill>
              </a:rPr>
              <a:t> 0.5%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New UCNA data being analyzed should reduce error bar by factor of ~ 1.7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New data run (higher UCN flux) could reduce error bar by factor of 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20502" t="-641" r="11440" b="-1442"/>
          <a:stretch>
            <a:fillRect/>
          </a:stretch>
        </p:blipFill>
        <p:spPr bwMode="auto">
          <a:xfrm>
            <a:off x="3821376" y="764272"/>
            <a:ext cx="5513693" cy="509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Impact </a:t>
            </a:r>
            <a:r>
              <a:rPr lang="en-US" sz="4000" b="1" dirty="0">
                <a:solidFill>
                  <a:srgbClr val="FF9900"/>
                </a:solidFill>
                <a:latin typeface="Comic Sans MS" pitchFamily="66" charset="0"/>
              </a:rPr>
              <a:t>of non-zero EDM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56944" y="1178256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Must be new Physics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 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Sharply constrains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	 models beyond the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	Standard Model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   (especially </a:t>
            </a:r>
            <a:r>
              <a:rPr lang="en-US" sz="2800" i="1" dirty="0">
                <a:solidFill>
                  <a:srgbClr val="990099"/>
                </a:solidFill>
                <a:latin typeface="Comic Sans MS" pitchFamily="66" charset="0"/>
              </a:rPr>
              <a:t>with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i="1" dirty="0">
                <a:solidFill>
                  <a:srgbClr val="990099"/>
                </a:solidFill>
                <a:latin typeface="Comic Sans MS" pitchFamily="66" charset="0"/>
              </a:rPr>
              <a:t>	</a:t>
            </a:r>
            <a:r>
              <a:rPr lang="en-US" sz="2800" dirty="0">
                <a:latin typeface="Comic Sans MS" pitchFamily="66" charset="0"/>
              </a:rPr>
              <a:t>LHC data)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80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May account for matter-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   antimatter asymmetry of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   the universe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FC93E-BB8E-4FF2-88EC-5DC3A852F1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1055" y="2060812"/>
            <a:ext cx="22261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+mj-lt"/>
              </a:rPr>
              <a:t>McKeen,Pospelov&amp;Ritz</a:t>
            </a:r>
            <a:endParaRPr lang="en-US" sz="14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1400" b="1" dirty="0" err="1" smtClean="0">
                <a:solidFill>
                  <a:srgbClr val="FF0000"/>
                </a:solidFill>
                <a:latin typeface="+mj-lt"/>
              </a:rPr>
              <a:t>hep</a:t>
            </a: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-ph 1303.1172</a:t>
            </a:r>
          </a:p>
          <a:p>
            <a:r>
              <a:rPr lang="en-US" sz="1400" dirty="0" smtClean="0"/>
              <a:t>Heavy </a:t>
            </a:r>
            <a:r>
              <a:rPr lang="en-US" sz="1400" dirty="0" err="1" smtClean="0"/>
              <a:t>sfermions</a:t>
            </a:r>
            <a:r>
              <a:rPr lang="en-US" sz="1400" dirty="0" smtClean="0"/>
              <a:t> &gt;50 </a:t>
            </a:r>
            <a:r>
              <a:rPr lang="en-US" sz="1400" dirty="0" err="1" smtClean="0"/>
              <a:t>TeV</a:t>
            </a:r>
            <a:endParaRPr lang="en-US" sz="1400" dirty="0" smtClean="0"/>
          </a:p>
          <a:p>
            <a:r>
              <a:rPr lang="en-US" sz="1400" dirty="0" smtClean="0"/>
              <a:t>1 </a:t>
            </a:r>
            <a:r>
              <a:rPr lang="en-US" sz="1400" dirty="0" err="1" smtClean="0"/>
              <a:t>TeV</a:t>
            </a:r>
            <a:r>
              <a:rPr lang="en-US" sz="1400" dirty="0" smtClean="0"/>
              <a:t> </a:t>
            </a:r>
            <a:r>
              <a:rPr lang="en-US" sz="1400" dirty="0" err="1" smtClean="0"/>
              <a:t>gauginos</a:t>
            </a:r>
            <a:endParaRPr lang="en-US" sz="1400" dirty="0" smtClean="0"/>
          </a:p>
          <a:p>
            <a:r>
              <a:rPr lang="en-US" sz="1400" dirty="0" smtClean="0"/>
              <a:t>Present EDM Limits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5300" y="5664200"/>
            <a:ext cx="2792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New </a:t>
            </a:r>
            <a:r>
              <a:rPr lang="en-US" b="1" dirty="0" err="1" smtClean="0">
                <a:solidFill>
                  <a:srgbClr val="C00000"/>
                </a:solidFill>
              </a:rPr>
              <a:t>nEDM</a:t>
            </a:r>
            <a:r>
              <a:rPr lang="en-US" b="1" dirty="0" smtClean="0">
                <a:solidFill>
                  <a:srgbClr val="C00000"/>
                </a:solidFill>
              </a:rPr>
              <a:t>  at 3x10</a:t>
            </a:r>
            <a:r>
              <a:rPr lang="en-US" b="1" baseline="30000" dirty="0" smtClean="0">
                <a:solidFill>
                  <a:srgbClr val="C00000"/>
                </a:solidFill>
              </a:rPr>
              <a:t>-28</a:t>
            </a:r>
            <a:r>
              <a:rPr lang="en-US" b="1" dirty="0" smtClean="0">
                <a:solidFill>
                  <a:srgbClr val="C00000"/>
                </a:solidFill>
              </a:rPr>
              <a:t> e-cm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moves limits off graph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215462"/>
            <a:ext cx="7772400" cy="919655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My Interactions with RJH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1368"/>
            <a:ext cx="7772400" cy="4947332"/>
          </a:xfrm>
        </p:spPr>
        <p:txBody>
          <a:bodyPr/>
          <a:lstStyle/>
          <a:p>
            <a:r>
              <a:rPr lang="en-US" dirty="0" smtClean="0"/>
              <a:t>As a Grad </a:t>
            </a:r>
            <a:r>
              <a:rPr lang="en-US" dirty="0" smtClean="0"/>
              <a:t>Student </a:t>
            </a:r>
            <a:r>
              <a:rPr lang="en-US" dirty="0" smtClean="0"/>
              <a:t>at Argonne</a:t>
            </a:r>
          </a:p>
          <a:p>
            <a:pPr lvl="1"/>
            <a:r>
              <a:rPr lang="en-US" dirty="0" smtClean="0"/>
              <a:t>wrong floor, wrong wing, wrong physics</a:t>
            </a:r>
            <a:endParaRPr lang="en-US" dirty="0" smtClean="0"/>
          </a:p>
          <a:p>
            <a:r>
              <a:rPr lang="en-US" dirty="0" smtClean="0"/>
              <a:t>As a collaborator</a:t>
            </a:r>
          </a:p>
          <a:p>
            <a:pPr lvl="1"/>
            <a:r>
              <a:rPr lang="en-US" dirty="0" smtClean="0"/>
              <a:t>I finally switched to the right physics</a:t>
            </a:r>
          </a:p>
          <a:p>
            <a:pPr lvl="1"/>
            <a:r>
              <a:rPr lang="en-US" dirty="0" smtClean="0"/>
              <a:t>SLAC </a:t>
            </a:r>
            <a:r>
              <a:rPr lang="en-US" dirty="0" err="1" smtClean="0"/>
              <a:t>exps</a:t>
            </a:r>
            <a:r>
              <a:rPr lang="en-US" dirty="0" smtClean="0"/>
              <a:t>.</a:t>
            </a:r>
            <a:r>
              <a:rPr lang="en-US" dirty="0" smtClean="0"/>
              <a:t> (NE1,2,3,4,5,6,7,8,9…???)</a:t>
            </a:r>
          </a:p>
          <a:p>
            <a:pPr lvl="1"/>
            <a:r>
              <a:rPr lang="en-US" dirty="0" smtClean="0"/>
              <a:t>JLAB </a:t>
            </a:r>
            <a:r>
              <a:rPr lang="en-US" dirty="0" err="1" smtClean="0"/>
              <a:t>exps</a:t>
            </a:r>
            <a:r>
              <a:rPr lang="en-US" dirty="0" smtClean="0"/>
              <a:t>. (E8x, E9x, …) </a:t>
            </a:r>
          </a:p>
          <a:p>
            <a:pPr lvl="1"/>
            <a:r>
              <a:rPr lang="en-US" dirty="0" smtClean="0"/>
              <a:t>HERMES </a:t>
            </a:r>
          </a:p>
          <a:p>
            <a:pPr lvl="1"/>
            <a:r>
              <a:rPr lang="en-US" dirty="0" smtClean="0"/>
              <a:t>But then I switched to precision neutron </a:t>
            </a:r>
            <a:r>
              <a:rPr lang="en-US" dirty="0" err="1" smtClean="0"/>
              <a:t>exps</a:t>
            </a:r>
            <a:r>
              <a:rPr lang="en-US" dirty="0" smtClean="0"/>
              <a:t>… (no more Roy?)</a:t>
            </a:r>
            <a:r>
              <a:rPr lang="en-US" dirty="0" smtClean="0"/>
              <a:t>	</a:t>
            </a:r>
            <a:r>
              <a:rPr lang="en-US" dirty="0" smtClean="0"/>
              <a:t>	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33" y="353468"/>
            <a:ext cx="7740869" cy="136497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9900"/>
                </a:solidFill>
              </a:rPr>
              <a:t>P5 </a:t>
            </a:r>
            <a:r>
              <a:rPr lang="en-US" b="1" dirty="0" smtClean="0">
                <a:solidFill>
                  <a:srgbClr val="FF9900"/>
                </a:solidFill>
              </a:rPr>
              <a:t>(Particle Physics Project Prioritization Panel) Report 6/14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A3665-CE2C-4EE4-82E6-8AD2243C30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6291" y="2230820"/>
            <a:ext cx="7173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extensions of the </a:t>
            </a:r>
            <a:r>
              <a:rPr lang="en-US" dirty="0" smtClean="0"/>
              <a:t>Standard Model</a:t>
            </a:r>
            <a:r>
              <a:rPr lang="en-US" dirty="0" smtClean="0"/>
              <a:t>, including </a:t>
            </a:r>
            <a:r>
              <a:rPr lang="en-US" dirty="0" err="1" smtClean="0"/>
              <a:t>Supersymmetry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have </a:t>
            </a:r>
            <a:r>
              <a:rPr lang="en-US" dirty="0" smtClean="0"/>
              <a:t>additional sources of </a:t>
            </a:r>
            <a:r>
              <a:rPr lang="en-US" dirty="0" smtClean="0"/>
              <a:t>CP non-conservation</a:t>
            </a:r>
            <a:r>
              <a:rPr lang="en-US" dirty="0" smtClean="0"/>
              <a:t>. Among the most powerful probes of </a:t>
            </a:r>
            <a:r>
              <a:rPr lang="en-US" dirty="0" smtClean="0"/>
              <a:t>new physics </a:t>
            </a:r>
            <a:r>
              <a:rPr lang="en-US" dirty="0" smtClean="0"/>
              <a:t>that does not conserve CP are the electric </a:t>
            </a:r>
            <a:r>
              <a:rPr lang="en-US" dirty="0" smtClean="0"/>
              <a:t>dipole moments </a:t>
            </a:r>
            <a:r>
              <a:rPr lang="en-US" dirty="0" smtClean="0"/>
              <a:t>(</a:t>
            </a:r>
            <a:r>
              <a:rPr lang="en-US" dirty="0" err="1" smtClean="0"/>
              <a:t>edm’s</a:t>
            </a:r>
            <a:r>
              <a:rPr lang="en-US" dirty="0" smtClean="0"/>
              <a:t>) of the neutron, electron and proton. </a:t>
            </a:r>
            <a:r>
              <a:rPr lang="en-US" dirty="0" smtClean="0"/>
              <a:t>Searches for </a:t>
            </a:r>
            <a:r>
              <a:rPr lang="en-US" dirty="0" smtClean="0"/>
              <a:t>the </a:t>
            </a:r>
            <a:r>
              <a:rPr lang="en-US" dirty="0" err="1" smtClean="0"/>
              <a:t>edm’s</a:t>
            </a:r>
            <a:r>
              <a:rPr lang="en-US" dirty="0" smtClean="0"/>
              <a:t> of neutrons and electrons are already sensitive </a:t>
            </a:r>
            <a:r>
              <a:rPr lang="en-US" dirty="0" smtClean="0"/>
              <a:t>to contributions </a:t>
            </a:r>
            <a:r>
              <a:rPr lang="en-US" dirty="0" smtClean="0"/>
              <a:t>from new particle masses at the 10–100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smtClean="0"/>
              <a:t>scale, with </a:t>
            </a:r>
            <a:r>
              <a:rPr lang="en-US" dirty="0" smtClean="0"/>
              <a:t>substantial improvements in reach expected over the </a:t>
            </a:r>
            <a:r>
              <a:rPr lang="en-US" dirty="0" smtClean="0"/>
              <a:t>next decade</a:t>
            </a:r>
            <a:r>
              <a:rPr lang="en-US" dirty="0" smtClean="0"/>
              <a:t>. A new direct neutron </a:t>
            </a:r>
            <a:r>
              <a:rPr lang="en-US" dirty="0" err="1" smtClean="0"/>
              <a:t>edm</a:t>
            </a:r>
            <a:r>
              <a:rPr lang="en-US" dirty="0" smtClean="0"/>
              <a:t> experiment is planned at Oak</a:t>
            </a:r>
          </a:p>
          <a:p>
            <a:r>
              <a:rPr lang="en-US" dirty="0" smtClean="0"/>
              <a:t>Ridge National Laboratory.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59415" y="4114798"/>
            <a:ext cx="5912069" cy="369332"/>
          </a:xfrm>
          <a:prstGeom prst="rect">
            <a:avLst/>
          </a:prstGeom>
          <a:solidFill>
            <a:srgbClr val="FF00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1" y="4477407"/>
            <a:ext cx="7304690" cy="369332"/>
          </a:xfrm>
          <a:prstGeom prst="rect">
            <a:avLst/>
          </a:prstGeom>
          <a:solidFill>
            <a:srgbClr val="FF00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4_1"/>
          <p:cNvPicPr>
            <a:picLocks noChangeAspect="1" noChangeArrowheads="1"/>
          </p:cNvPicPr>
          <p:nvPr/>
        </p:nvPicPr>
        <p:blipFill>
          <a:blip r:embed="rId2" cstate="print"/>
          <a:srcRect l="2174" b="2435"/>
          <a:stretch>
            <a:fillRect/>
          </a:stretch>
        </p:blipFill>
        <p:spPr bwMode="auto">
          <a:xfrm>
            <a:off x="152400" y="601663"/>
            <a:ext cx="6858000" cy="61039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6019800"/>
            <a:ext cx="127635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           </a:t>
            </a:r>
          </a:p>
          <a:p>
            <a:r>
              <a:rPr lang="en-US">
                <a:latin typeface="Comic Sans MS" pitchFamily="66" charset="0"/>
              </a:rPr>
              <a:t>      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971800" y="4419600"/>
            <a:ext cx="2232025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                              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286000" y="6216650"/>
            <a:ext cx="1685925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           </a:t>
            </a:r>
          </a:p>
          <a:p>
            <a:r>
              <a:rPr lang="en-US">
                <a:latin typeface="Comic Sans MS" pitchFamily="66" charset="0"/>
              </a:rPr>
              <a:t>                      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981200" y="4800600"/>
            <a:ext cx="866775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     </a:t>
            </a:r>
          </a:p>
          <a:p>
            <a:r>
              <a:rPr lang="en-US">
                <a:latin typeface="Comic Sans MS" pitchFamily="66" charset="0"/>
              </a:rPr>
              <a:t>       </a:t>
            </a: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 rot="-2939558">
            <a:off x="4745831" y="3636169"/>
            <a:ext cx="458788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 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133600" y="3886200"/>
            <a:ext cx="2232025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                              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 rot="-3242882">
            <a:off x="4212431" y="3864769"/>
            <a:ext cx="458788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 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819400" y="1371600"/>
            <a:ext cx="2232025" cy="915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                              </a:t>
            </a:r>
          </a:p>
        </p:txBody>
      </p:sp>
      <p:sp>
        <p:nvSpPr>
          <p:cNvPr id="74764" name="Oval 12"/>
          <p:cNvSpPr>
            <a:spLocks noChangeAspect="1" noChangeArrowheads="1"/>
          </p:cNvSpPr>
          <p:nvPr/>
        </p:nvSpPr>
        <p:spPr bwMode="auto">
          <a:xfrm>
            <a:off x="5181600" y="374650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 rot="-3242882">
            <a:off x="4211637" y="2646363"/>
            <a:ext cx="733425" cy="774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     </a:t>
            </a: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 rot="-3242882">
            <a:off x="4059237" y="2722563"/>
            <a:ext cx="733425" cy="774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         </a:t>
            </a: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392207" name="Oval 15"/>
          <p:cNvSpPr>
            <a:spLocks noChangeArrowheads="1"/>
          </p:cNvSpPr>
          <p:nvPr/>
        </p:nvSpPr>
        <p:spPr bwMode="auto">
          <a:xfrm>
            <a:off x="6874492" y="44338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4572000" y="3244850"/>
            <a:ext cx="2524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>
            <a:off x="1143000" y="5943600"/>
            <a:ext cx="5791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0" name="Freeform 18"/>
          <p:cNvSpPr>
            <a:spLocks/>
          </p:cNvSpPr>
          <p:nvPr/>
        </p:nvSpPr>
        <p:spPr bwMode="auto">
          <a:xfrm>
            <a:off x="6096000" y="5843588"/>
            <a:ext cx="1588" cy="103187"/>
          </a:xfrm>
          <a:custGeom>
            <a:avLst/>
            <a:gdLst>
              <a:gd name="T0" fmla="*/ 0 w 1"/>
              <a:gd name="T1" fmla="*/ 0 h 65"/>
              <a:gd name="T2" fmla="*/ 2147483647 w 1"/>
              <a:gd name="T3" fmla="*/ 2147483647 h 65"/>
              <a:gd name="T4" fmla="*/ 0 60000 65536"/>
              <a:gd name="T5" fmla="*/ 0 60000 65536"/>
              <a:gd name="T6" fmla="*/ 0 w 1"/>
              <a:gd name="T7" fmla="*/ 0 h 65"/>
              <a:gd name="T8" fmla="*/ 1 w 1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5">
                <a:moveTo>
                  <a:pt x="0" y="0"/>
                </a:moveTo>
                <a:lnTo>
                  <a:pt x="1" y="65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5029200" y="59436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2000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943600" y="59436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2010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7119938" y="4899025"/>
            <a:ext cx="1792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Future neutron</a:t>
            </a:r>
          </a:p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EDM</a:t>
            </a: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 flipH="1" flipV="1">
            <a:off x="7110483" y="4612943"/>
            <a:ext cx="423791" cy="1797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1143000" y="59118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1950</a:t>
            </a:r>
          </a:p>
        </p:txBody>
      </p:sp>
      <p:sp>
        <p:nvSpPr>
          <p:cNvPr id="74776" name="Oval 24"/>
          <p:cNvSpPr>
            <a:spLocks noChangeAspect="1" noChangeArrowheads="1"/>
          </p:cNvSpPr>
          <p:nvPr/>
        </p:nvSpPr>
        <p:spPr bwMode="auto">
          <a:xfrm>
            <a:off x="5775325" y="3810000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FC93E-BB8E-4FF2-88EC-5DC3A852F1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733800" y="10668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33800" y="5029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5029200"/>
            <a:ext cx="14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Trapped UCN</a:t>
            </a:r>
            <a:endParaRPr lang="en-US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565900" y="330200"/>
            <a:ext cx="25781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New technology improving EDM sensitivity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endParaRPr lang="en-US" sz="36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7" grpId="0" animBg="1"/>
      <p:bldP spid="392213" grpId="0"/>
      <p:bldP spid="3922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http://geology.com/world/world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6" y="1419368"/>
            <a:ext cx="9138651" cy="544687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FC93E-BB8E-4FF2-88EC-5DC3A852F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1209" y="1397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Worldwide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neutron EDM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Searches</a:t>
            </a:r>
            <a:endParaRPr lang="en-US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762005" y="2756595"/>
            <a:ext cx="7864506" cy="1542461"/>
            <a:chOff x="762005" y="2756595"/>
            <a:chExt cx="7864506" cy="1542461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2156320" y="3891069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4473466" y="3446343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455044" y="3578647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396429" y="3509983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7821240" y="3885121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7732483" y="3952110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1094032" y="3482461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70932" y="3893738"/>
              <a:ext cx="462225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SNS</a:t>
              </a:r>
              <a:endParaRPr lang="en-US" sz="1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19781" y="3644204"/>
              <a:ext cx="706730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J-PARC</a:t>
              </a:r>
              <a:endParaRPr lang="en-US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07139" y="3284138"/>
              <a:ext cx="462225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ILL</a:t>
              </a:r>
              <a:endParaRPr lang="en-US" sz="1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61957" y="3652578"/>
              <a:ext cx="462225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PSI</a:t>
              </a:r>
              <a:endParaRPr lang="en-US" sz="1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98317" y="3192028"/>
              <a:ext cx="636391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FRMII</a:t>
              </a:r>
              <a:endParaRPr lang="en-US" sz="1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5" y="3218824"/>
              <a:ext cx="745248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TRIUMF</a:t>
              </a:r>
              <a:endParaRPr lang="en-US" sz="1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0975" y="4052835"/>
              <a:ext cx="706730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RCNP</a:t>
              </a:r>
              <a:endParaRPr lang="en-US" sz="10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7106" y="2756595"/>
              <a:ext cx="636391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PNPI</a:t>
              </a:r>
              <a:endParaRPr lang="en-US" sz="1000" b="1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5051950" y="3050681"/>
              <a:ext cx="80248" cy="869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Picture 2" descr="http://www.vampirerave.com/db/pictures/26632.jpg"/>
          <p:cNvPicPr>
            <a:picLocks noChangeAspect="1" noChangeArrowheads="1"/>
          </p:cNvPicPr>
          <p:nvPr/>
        </p:nvPicPr>
        <p:blipFill>
          <a:blip r:embed="rId3" cstate="print"/>
          <a:srcRect l="10000" t="17500" r="12500" b="22500"/>
          <a:stretch>
            <a:fillRect/>
          </a:stretch>
        </p:blipFill>
        <p:spPr bwMode="auto">
          <a:xfrm>
            <a:off x="6172200" y="1447800"/>
            <a:ext cx="2743200" cy="212376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927101" y="4013201"/>
            <a:ext cx="53339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LANL</a:t>
            </a:r>
            <a:endParaRPr lang="en-US" sz="1000" b="1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1519952" y="3951664"/>
            <a:ext cx="80248" cy="8693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Group 3"/>
          <p:cNvGraphicFramePr>
            <a:graphicFrameLocks noGrp="1"/>
          </p:cNvGraphicFramePr>
          <p:nvPr/>
        </p:nvGraphicFramePr>
        <p:xfrm>
          <a:off x="89263" y="339633"/>
          <a:ext cx="9067800" cy="6083720"/>
        </p:xfrm>
        <a:graphic>
          <a:graphicData uri="http://schemas.openxmlformats.org/drawingml/2006/table">
            <a:tbl>
              <a:tblPr/>
              <a:tblGrid>
                <a:gridCol w="1981200"/>
                <a:gridCol w="1828800"/>
                <a:gridCol w="659674"/>
                <a:gridCol w="3074126"/>
                <a:gridCol w="1524000"/>
              </a:tblGrid>
              <a:tr h="800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Experiment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UCN 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techniques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Goal</a:t>
                      </a:r>
                      <a:endParaRPr kumimoji="0" 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(10</a:t>
                      </a:r>
                      <a:r>
                        <a:rPr kumimoji="0" lang="en-US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-28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e-cm)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 -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CryoEDM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Superfluid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HV,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SuperCond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., Ramsey technique, external SQUID mag.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ILL-PNPI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 turbine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PNPI/Solid 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Ramsey technique for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E=0 cell for magnetometer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Phase1&lt;100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 Crystal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 n 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Crystal Diffraction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Centrosymmetric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crystal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PSI EDM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 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Ramsey for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external Cs &amp;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He,  Hg co-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magnetom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 Hg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comagnetometer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Phase1 ~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 2 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Munich FRMII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 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Room Temp. , Hg Co-mag., also external Cs mag.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RCNP/TRIUMF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Superfluid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  <a:endParaRPr kumimoji="0" lang="en-US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vol.,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co-mag. @ RCNP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 move to TRIUMF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nEDM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Superfluid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-HV,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capture for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w, 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co-mag. with SQUIDS &amp; dressed spins,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supercond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JPARC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 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JPARC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 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Crystal Diffraction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Centrosymmetric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crystal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10?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 D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Vac.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&amp;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~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62" y="-26152"/>
            <a:ext cx="8458200" cy="381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latin typeface="Comic Sans MS" pitchFamily="66" charset="0"/>
              </a:rPr>
              <a:t> Worldwide </a:t>
            </a:r>
            <a:r>
              <a:rPr lang="en-US" sz="2800" b="1" dirty="0" smtClean="0">
                <a:solidFill>
                  <a:srgbClr val="FF9900"/>
                </a:solidFill>
                <a:latin typeface="Comic Sans MS" pitchFamily="66" charset="0"/>
              </a:rPr>
              <a:t>neutron </a:t>
            </a:r>
            <a:r>
              <a:rPr lang="en-US" sz="2800" b="1" dirty="0" smtClean="0">
                <a:solidFill>
                  <a:srgbClr val="FF9900"/>
                </a:solidFill>
                <a:latin typeface="Comic Sans MS" pitchFamily="66" charset="0"/>
              </a:rPr>
              <a:t>EDM </a:t>
            </a:r>
            <a:r>
              <a:rPr lang="en-US" sz="2800" b="1" dirty="0" smtClean="0">
                <a:solidFill>
                  <a:srgbClr val="FF9900"/>
                </a:solidFill>
                <a:latin typeface="Comic Sans MS" pitchFamily="66" charset="0"/>
              </a:rPr>
              <a:t>Searches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5300" y="6400800"/>
            <a:ext cx="1905000" cy="457200"/>
          </a:xfrm>
        </p:spPr>
        <p:txBody>
          <a:bodyPr/>
          <a:lstStyle/>
          <a:p>
            <a:fld id="{66E376FA-E76B-48C9-9E8C-F74A7C456D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6477000"/>
            <a:ext cx="1295400" cy="3048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1143000"/>
            <a:ext cx="1524000" cy="5334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0" y="3086100"/>
            <a:ext cx="1524000" cy="4191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3505200"/>
            <a:ext cx="1524000" cy="6096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0" y="4114800"/>
            <a:ext cx="1524000" cy="5334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4648200"/>
            <a:ext cx="1524000" cy="5334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0" y="5181600"/>
            <a:ext cx="1524000" cy="381000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6488668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sensitivity &lt; 5 x 10</a:t>
            </a:r>
            <a:r>
              <a:rPr lang="en-US" baseline="30000" dirty="0" smtClean="0"/>
              <a:t>-28</a:t>
            </a:r>
            <a:r>
              <a:rPr lang="en-US" dirty="0" smtClean="0"/>
              <a:t> e-cm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52400" y="1168401"/>
            <a:ext cx="8991600" cy="523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34000" y="1219200"/>
            <a:ext cx="3525324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Present neutron ED</a:t>
            </a:r>
            <a:r>
              <a:rPr lang="en-US" dirty="0" smtClean="0"/>
              <a:t>M limit &lt; 300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Comparison of Capabilities </a:t>
            </a: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for</a:t>
            </a: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H</a:t>
            </a: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igh Sensitivity experiments </a:t>
            </a:r>
            <a:endParaRPr lang="en-US" sz="40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73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67" t="42450" r="17238" b="18824"/>
          <a:stretch>
            <a:fillRect/>
          </a:stretch>
        </p:blipFill>
        <p:spPr bwMode="auto">
          <a:xfrm>
            <a:off x="61210" y="1816100"/>
            <a:ext cx="894309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9800" y="5219700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five items (marked with *) denote a </a:t>
            </a:r>
            <a:r>
              <a:rPr lang="en-US" dirty="0" err="1" smtClean="0"/>
              <a:t>systematics</a:t>
            </a:r>
            <a:r>
              <a:rPr lang="en-US" dirty="0" smtClean="0"/>
              <a:t> advantage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003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Key Features of SNS </a:t>
            </a:r>
            <a:r>
              <a:rPr lang="en-US" sz="4000" b="1" dirty="0" err="1" smtClean="0">
                <a:solidFill>
                  <a:srgbClr val="FF9900"/>
                </a:solidFill>
                <a:latin typeface="Comic Sans MS" pitchFamily="66" charset="0"/>
              </a:rPr>
              <a:t>nEDM</a:t>
            </a: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 experiment</a:t>
            </a:r>
            <a:endParaRPr lang="en-US" sz="4000" b="1" dirty="0" smtClean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646458" cy="5715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Production of Ultra-Cold Neutrons (UCN) in </a:t>
            </a:r>
            <a:r>
              <a:rPr lang="en-US" sz="2800" dirty="0" err="1" smtClean="0"/>
              <a:t>superfluid</a:t>
            </a:r>
            <a:r>
              <a:rPr lang="en-US" sz="2800" dirty="0" smtClean="0"/>
              <a:t> </a:t>
            </a:r>
            <a:r>
              <a:rPr lang="en-US" sz="2800" dirty="0" err="1" smtClean="0"/>
              <a:t>LHe</a:t>
            </a:r>
            <a:endParaRPr lang="en-US" sz="2800" dirty="0" smtClean="0"/>
          </a:p>
          <a:p>
            <a:r>
              <a:rPr lang="en-US" sz="2800" dirty="0" smtClean="0"/>
              <a:t>Polarized 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He co-magnetometer</a:t>
            </a:r>
          </a:p>
          <a:p>
            <a:pPr lvl="1"/>
            <a:r>
              <a:rPr lang="en-US" sz="2400" dirty="0" smtClean="0"/>
              <a:t>Also functions as neutron spin precession monitor via spin-dependent n-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capture cross section </a:t>
            </a:r>
          </a:p>
          <a:p>
            <a:pPr lvl="2"/>
            <a:r>
              <a:rPr lang="en-US" sz="2000" dirty="0" smtClean="0"/>
              <a:t>Detected via wavelength-shifted scintillation light in </a:t>
            </a:r>
            <a:r>
              <a:rPr lang="en-US" sz="2000" dirty="0" err="1" smtClean="0"/>
              <a:t>LHe</a:t>
            </a:r>
            <a:endParaRPr lang="en-US" dirty="0"/>
          </a:p>
          <a:p>
            <a:pPr lvl="1"/>
            <a:r>
              <a:rPr lang="en-US" sz="2400" dirty="0" smtClean="0"/>
              <a:t> Ability to vary influence of external B-fields via “dressed spins” </a:t>
            </a:r>
          </a:p>
          <a:p>
            <a:pPr lvl="2"/>
            <a:r>
              <a:rPr lang="en-US" sz="2000" dirty="0" smtClean="0"/>
              <a:t>Extra RF field allows control of n &amp;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 relative precession frequency</a:t>
            </a:r>
          </a:p>
          <a:p>
            <a:pPr lvl="1"/>
            <a:r>
              <a:rPr lang="en-US" sz="2400" dirty="0" smtClean="0"/>
              <a:t>Can study dependence on B-field, B-gradients &amp;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density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Highly uniform E and B fields</a:t>
            </a:r>
          </a:p>
          <a:p>
            <a:pPr eaLnBrk="1" hangingPunct="1"/>
            <a:r>
              <a:rPr lang="en-US" sz="2800" dirty="0" smtClean="0"/>
              <a:t>Superconducting Magnetic Shield</a:t>
            </a:r>
          </a:p>
          <a:p>
            <a:pPr eaLnBrk="1" hangingPunct="1"/>
            <a:r>
              <a:rPr lang="en-US" sz="2800" dirty="0" smtClean="0"/>
              <a:t>Two cells with opposite E-field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Control of central temperature</a:t>
            </a:r>
          </a:p>
          <a:p>
            <a:pPr lvl="1" eaLnBrk="1" hangingPunct="1"/>
            <a:r>
              <a:rPr lang="en-US" sz="2400" dirty="0" smtClean="0"/>
              <a:t>Can vary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 diffusion which changes geometric phase effect on 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-18208"/>
            <a:ext cx="7772400" cy="767508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nEDM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  <a:cs typeface="Times New Roman" pitchFamily="18" charset="0"/>
              </a:rPr>
              <a:t>Collaboration</a:t>
            </a:r>
            <a:endParaRPr lang="en-US" sz="3600" b="1" dirty="0">
              <a:solidFill>
                <a:srgbClr val="FF99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648" y="838200"/>
            <a:ext cx="4495800" cy="586629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400" dirty="0" smtClean="0"/>
              <a:t>R. Alarcon, R. </a:t>
            </a:r>
            <a:r>
              <a:rPr lang="en-US" sz="1400" dirty="0" err="1" smtClean="0"/>
              <a:t>Dipert</a:t>
            </a:r>
            <a:endParaRPr lang="en-US" sz="1400" dirty="0" smtClean="0"/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Arizona State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G. Seidel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Brown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E. Hazen, A. </a:t>
            </a:r>
            <a:r>
              <a:rPr lang="en-US" sz="1400" dirty="0" err="1" smtClean="0"/>
              <a:t>Kolarkar</a:t>
            </a:r>
            <a:r>
              <a:rPr lang="en-US" sz="1400" dirty="0" smtClean="0"/>
              <a:t>, J. Miller, L. Roberts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Boston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D. </a:t>
            </a:r>
            <a:r>
              <a:rPr lang="en-US" sz="1400" dirty="0" err="1" smtClean="0"/>
              <a:t>Budker</a:t>
            </a:r>
            <a:r>
              <a:rPr lang="en-US" sz="1400" dirty="0" smtClean="0"/>
              <a:t>, B.K. Park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UC Berkeley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R. Carr, B. </a:t>
            </a:r>
            <a:r>
              <a:rPr lang="en-US" sz="1400" dirty="0" err="1" smtClean="0"/>
              <a:t>Filippone</a:t>
            </a:r>
            <a:r>
              <a:rPr lang="en-US" sz="1400" dirty="0" smtClean="0"/>
              <a:t>, M. Mendenhall, C. </a:t>
            </a:r>
            <a:r>
              <a:rPr lang="en-US" sz="1400" dirty="0" err="1" smtClean="0"/>
              <a:t>Osthelder</a:t>
            </a:r>
            <a:r>
              <a:rPr lang="en-US" sz="1400" dirty="0" smtClean="0"/>
              <a:t>,  S. </a:t>
            </a:r>
            <a:r>
              <a:rPr lang="en-US" sz="1400" dirty="0" err="1" smtClean="0"/>
              <a:t>Slutsky</a:t>
            </a:r>
            <a:r>
              <a:rPr lang="en-US" sz="1400" dirty="0" smtClean="0"/>
              <a:t>, </a:t>
            </a:r>
          </a:p>
          <a:p>
            <a:pPr algn="ctr">
              <a:buNone/>
            </a:pPr>
            <a:r>
              <a:rPr lang="en-US" sz="1400" dirty="0" smtClean="0"/>
              <a:t>C. Swank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California Institute of Technology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M. Ahmed, M. Busch, P. –H. Chu, H. </a:t>
            </a:r>
            <a:r>
              <a:rPr lang="en-US" sz="1400" dirty="0" err="1" smtClean="0"/>
              <a:t>Gao</a:t>
            </a:r>
            <a:endParaRPr lang="en-US" sz="1400" dirty="0" smtClean="0"/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Duke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I. </a:t>
            </a:r>
            <a:r>
              <a:rPr lang="en-US" sz="1400" dirty="0" err="1" smtClean="0"/>
              <a:t>Silvera</a:t>
            </a:r>
            <a:endParaRPr lang="en-US" sz="1400" dirty="0" smtClean="0"/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Harvard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M. </a:t>
            </a:r>
            <a:r>
              <a:rPr lang="en-US" sz="1400" dirty="0" err="1" smtClean="0"/>
              <a:t>Karcz</a:t>
            </a:r>
            <a:r>
              <a:rPr lang="en-US" sz="1400" dirty="0" smtClean="0"/>
              <a:t>, C.-Y. Liu, J. Long, H.O. Meyer, M. Snow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Indiana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L. </a:t>
            </a:r>
            <a:r>
              <a:rPr lang="en-US" sz="1400" dirty="0" err="1" smtClean="0"/>
              <a:t>Bartoszek</a:t>
            </a:r>
            <a:r>
              <a:rPr lang="en-US" sz="1400" dirty="0" smtClean="0"/>
              <a:t>, D. Beck, C. </a:t>
            </a:r>
            <a:r>
              <a:rPr lang="en-US" sz="1400" dirty="0" err="1" smtClean="0"/>
              <a:t>Daurer</a:t>
            </a:r>
            <a:r>
              <a:rPr lang="en-US" sz="1400" dirty="0" smtClean="0"/>
              <a:t>, J.-C. </a:t>
            </a:r>
            <a:r>
              <a:rPr lang="en-US" sz="1400" dirty="0" err="1" smtClean="0"/>
              <a:t>Peng</a:t>
            </a:r>
            <a:r>
              <a:rPr lang="en-US" sz="1400" dirty="0" smtClean="0"/>
              <a:t>, T. </a:t>
            </a:r>
            <a:r>
              <a:rPr lang="en-US" sz="1400" dirty="0" err="1" smtClean="0"/>
              <a:t>Rao</a:t>
            </a:r>
            <a:r>
              <a:rPr lang="en-US" sz="1400" dirty="0" smtClean="0"/>
              <a:t>, S. Williamson, L. Yang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University of Illinois Urbana-Champaign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C. Crawford, T. </a:t>
            </a:r>
            <a:r>
              <a:rPr lang="en-US" sz="1400" dirty="0" err="1" smtClean="0"/>
              <a:t>Gorringe</a:t>
            </a:r>
            <a:r>
              <a:rPr lang="en-US" sz="1400" dirty="0" smtClean="0"/>
              <a:t>, W. </a:t>
            </a:r>
            <a:r>
              <a:rPr lang="en-US" sz="1400" dirty="0" err="1" smtClean="0"/>
              <a:t>Korsch</a:t>
            </a:r>
            <a:r>
              <a:rPr lang="en-US" sz="1400" dirty="0" smtClean="0"/>
              <a:t>, </a:t>
            </a:r>
          </a:p>
          <a:p>
            <a:pPr algn="ctr">
              <a:buNone/>
            </a:pPr>
            <a:r>
              <a:rPr lang="en-US" sz="1400" dirty="0" smtClean="0"/>
              <a:t>E. Martin, N. </a:t>
            </a:r>
            <a:r>
              <a:rPr lang="en-US" sz="1400" dirty="0" err="1" smtClean="0"/>
              <a:t>Nouri</a:t>
            </a:r>
            <a:r>
              <a:rPr lang="en-US" sz="1400" dirty="0" smtClean="0"/>
              <a:t>, B. Plaster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University of Kentucky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6063" y="824551"/>
            <a:ext cx="4954137" cy="534764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400" dirty="0" smtClean="0"/>
              <a:t>S. Clayton, M. Cooper, S. Currie, T. Ito, Y, Kim, M. </a:t>
            </a:r>
            <a:r>
              <a:rPr lang="en-US" sz="1400" dirty="0" err="1" smtClean="0"/>
              <a:t>Makela</a:t>
            </a:r>
            <a:r>
              <a:rPr lang="en-US" sz="1400" dirty="0" smtClean="0"/>
              <a:t>, J. Ramsey, A. Roberts, </a:t>
            </a:r>
            <a:r>
              <a:rPr lang="en-US" sz="1400" dirty="0" err="1" smtClean="0"/>
              <a:t>W.Sondheim</a:t>
            </a:r>
            <a:r>
              <a:rPr lang="en-US" sz="1400" dirty="0" smtClean="0"/>
              <a:t> 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Los Alamos National Lab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K. Dow, D. </a:t>
            </a:r>
            <a:r>
              <a:rPr lang="en-US" sz="1400" dirty="0" err="1" smtClean="0"/>
              <a:t>Hasell</a:t>
            </a:r>
            <a:r>
              <a:rPr lang="en-US" sz="1400" dirty="0" smtClean="0"/>
              <a:t>, E. </a:t>
            </a:r>
            <a:r>
              <a:rPr lang="en-US" sz="1400" dirty="0" err="1" smtClean="0"/>
              <a:t>Ihloff</a:t>
            </a:r>
            <a:r>
              <a:rPr lang="en-US" sz="1400" dirty="0" smtClean="0"/>
              <a:t>, J. Kelsey, J. Maxwell, R. Milner, R. </a:t>
            </a:r>
            <a:r>
              <a:rPr lang="en-US" sz="1400" dirty="0" err="1" smtClean="0"/>
              <a:t>Redwine</a:t>
            </a:r>
            <a:r>
              <a:rPr lang="en-US" sz="1400" dirty="0" smtClean="0"/>
              <a:t>, E. </a:t>
            </a:r>
            <a:r>
              <a:rPr lang="en-US" sz="1400" dirty="0" err="1" smtClean="0"/>
              <a:t>Tsentalovich</a:t>
            </a:r>
            <a:r>
              <a:rPr lang="en-US" sz="1400" dirty="0" smtClean="0"/>
              <a:t>, C. Vidal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Massachusetts Institute of Technology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D. </a:t>
            </a:r>
            <a:r>
              <a:rPr lang="en-US" sz="1400" dirty="0" err="1" smtClean="0"/>
              <a:t>Dutta</a:t>
            </a:r>
            <a:r>
              <a:rPr lang="en-US" sz="1400" dirty="0" smtClean="0"/>
              <a:t>, E. Leggett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Mississippi State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R. </a:t>
            </a:r>
            <a:r>
              <a:rPr lang="en-US" sz="1400" dirty="0" err="1" smtClean="0"/>
              <a:t>Golub</a:t>
            </a:r>
            <a:r>
              <a:rPr lang="en-US" sz="1400" dirty="0" smtClean="0"/>
              <a:t>, C. Gould, D. </a:t>
            </a:r>
            <a:r>
              <a:rPr lang="en-US" sz="1400" dirty="0" err="1" smtClean="0"/>
              <a:t>Haase</a:t>
            </a:r>
            <a:r>
              <a:rPr lang="en-US" sz="1400" dirty="0" smtClean="0"/>
              <a:t>, A. </a:t>
            </a:r>
            <a:r>
              <a:rPr lang="en-US" sz="1400" dirty="0" err="1" smtClean="0"/>
              <a:t>Hawari</a:t>
            </a:r>
            <a:r>
              <a:rPr lang="en-US" sz="1400" dirty="0" smtClean="0"/>
              <a:t>, P. Huffman, E. </a:t>
            </a:r>
            <a:r>
              <a:rPr lang="en-US" sz="1400" dirty="0" err="1" smtClean="0"/>
              <a:t>Korobkina</a:t>
            </a:r>
            <a:r>
              <a:rPr lang="en-US" sz="1400" dirty="0" smtClean="0"/>
              <a:t>, K. Leung, A. Reid, A. Young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North Carolina State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R. Allen, V. </a:t>
            </a:r>
            <a:r>
              <a:rPr lang="en-US" sz="1400" dirty="0" err="1" smtClean="0"/>
              <a:t>Cianciolo</a:t>
            </a:r>
            <a:r>
              <a:rPr lang="en-US" sz="1400" dirty="0" smtClean="0"/>
              <a:t>, Y. </a:t>
            </a:r>
            <a:r>
              <a:rPr lang="en-US" sz="1400" dirty="0" err="1" smtClean="0"/>
              <a:t>Efremenko</a:t>
            </a:r>
            <a:r>
              <a:rPr lang="en-US" sz="1400" dirty="0" smtClean="0"/>
              <a:t>, P. Mueller, </a:t>
            </a:r>
          </a:p>
          <a:p>
            <a:pPr algn="ctr">
              <a:buNone/>
            </a:pPr>
            <a:r>
              <a:rPr lang="en-US" sz="1400" dirty="0" smtClean="0"/>
              <a:t>S. </a:t>
            </a:r>
            <a:r>
              <a:rPr lang="en-US" sz="1400" dirty="0" err="1" smtClean="0"/>
              <a:t>Penttila</a:t>
            </a:r>
            <a:r>
              <a:rPr lang="en-US" sz="1400" dirty="0" smtClean="0"/>
              <a:t>, W. Yao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Oak Ridge National Lab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M. Hayden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Simon Fraser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G. Greene, N. </a:t>
            </a:r>
            <a:r>
              <a:rPr lang="en-US" sz="1400" dirty="0" err="1" smtClean="0"/>
              <a:t>Fomin</a:t>
            </a:r>
            <a:endParaRPr lang="en-US" sz="1400" dirty="0" smtClean="0"/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University of Tennessee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S. Stanislaus</a:t>
            </a:r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Valparaiso University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S. </a:t>
            </a:r>
            <a:r>
              <a:rPr lang="en-US" sz="1400" dirty="0" err="1" smtClean="0"/>
              <a:t>Baeβler</a:t>
            </a:r>
            <a:endParaRPr lang="en-US" sz="1400" dirty="0" smtClean="0"/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University of Virginia</a:t>
            </a:r>
            <a:endParaRPr lang="en-US" sz="1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400" dirty="0" smtClean="0"/>
              <a:t>S. </a:t>
            </a:r>
            <a:r>
              <a:rPr lang="en-US" sz="1400" dirty="0" err="1" smtClean="0"/>
              <a:t>Lamoreaux</a:t>
            </a:r>
            <a:endParaRPr lang="en-US" sz="1400" dirty="0" smtClean="0"/>
          </a:p>
          <a:p>
            <a:pPr algn="ctr">
              <a:buNone/>
            </a:pPr>
            <a:r>
              <a:rPr lang="en-US" sz="1400" i="1" dirty="0" smtClean="0">
                <a:solidFill>
                  <a:srgbClr val="FF0000"/>
                </a:solidFill>
              </a:rPr>
              <a:t>Yale University 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F860C-DBDF-4F6E-9679-A42BA824A2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5800" y="6324600"/>
            <a:ext cx="5334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Status of </a:t>
            </a:r>
            <a:r>
              <a:rPr lang="en-US" b="1" dirty="0" err="1" smtClean="0">
                <a:solidFill>
                  <a:srgbClr val="FF9900"/>
                </a:solidFill>
                <a:latin typeface="Comic Sans MS" pitchFamily="66" charset="0"/>
              </a:rPr>
              <a:t>nEDM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 @ SNS</a:t>
            </a:r>
            <a:endParaRPr lang="en-US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Nuclear Science Advisory Committee (NSAC)  Review of Fundamental Physics with Neutrons (</a:t>
            </a:r>
            <a:r>
              <a:rPr lang="en-US" dirty="0" smtClean="0">
                <a:latin typeface="Comic Sans MS" pitchFamily="66" charset="0"/>
              </a:rPr>
              <a:t>12/11)  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err="1" smtClean="0">
                <a:latin typeface="Comic Sans MS" pitchFamily="66" charset="0"/>
              </a:rPr>
              <a:t>nEDM</a:t>
            </a:r>
            <a:r>
              <a:rPr lang="en-US" dirty="0" smtClean="0">
                <a:latin typeface="Comic Sans MS" pitchFamily="66" charset="0"/>
              </a:rPr>
              <a:t> is highest priority of sub-field</a:t>
            </a:r>
          </a:p>
          <a:p>
            <a:pPr lvl="1"/>
            <a:r>
              <a:rPr lang="en-US" dirty="0" err="1" smtClean="0">
                <a:latin typeface="Comic Sans MS" pitchFamily="66" charset="0"/>
              </a:rPr>
              <a:t>nEDM</a:t>
            </a:r>
            <a:r>
              <a:rPr lang="en-US" dirty="0" smtClean="0">
                <a:latin typeface="Comic Sans MS" pitchFamily="66" charset="0"/>
              </a:rPr>
              <a:t> should focus on Critical R&amp;D for 2 yrs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Several key elements need to be demonstrated</a:t>
            </a:r>
          </a:p>
          <a:p>
            <a:r>
              <a:rPr lang="en-US" dirty="0" smtClean="0">
                <a:latin typeface="Comic Sans MS" pitchFamily="66" charset="0"/>
              </a:rPr>
              <a:t>Funded </a:t>
            </a:r>
            <a:r>
              <a:rPr lang="en-US" dirty="0" smtClean="0">
                <a:latin typeface="Comic Sans MS" pitchFamily="66" charset="0"/>
              </a:rPr>
              <a:t>as R&amp;D project (2012/2013)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Reviewed every 4 months via external Technical Review Committee</a:t>
            </a:r>
          </a:p>
          <a:p>
            <a:r>
              <a:rPr lang="en-US" dirty="0" smtClean="0">
                <a:latin typeface="Comic Sans MS" pitchFamily="66" charset="0"/>
              </a:rPr>
              <a:t>NSF/DOE review </a:t>
            </a:r>
            <a:r>
              <a:rPr lang="en-US" dirty="0" smtClean="0">
                <a:latin typeface="Comic Sans MS" pitchFamily="66" charset="0"/>
              </a:rPr>
              <a:t>12/13 =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“Do or Die”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NSF/DOE Review (12/13)</a:t>
            </a:r>
            <a:endParaRPr lang="en-US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Key Technical milestones largely met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High Electric </a:t>
            </a:r>
            <a:r>
              <a:rPr lang="en-US" dirty="0" smtClean="0">
                <a:latin typeface="Comic Sans MS" pitchFamily="66" charset="0"/>
              </a:rPr>
              <a:t>Fields 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~ 100kV/cm in medium scale apparatus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Uniform Magnetic </a:t>
            </a:r>
            <a:r>
              <a:rPr lang="en-US" dirty="0" smtClean="0">
                <a:latin typeface="Comic Sans MS" pitchFamily="66" charset="0"/>
              </a:rPr>
              <a:t>Fields 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few </a:t>
            </a:r>
            <a:r>
              <a:rPr lang="en-US" dirty="0" err="1" smtClean="0">
                <a:latin typeface="Comic Sans MS" pitchFamily="66" charset="0"/>
              </a:rPr>
              <a:t>ppm</a:t>
            </a:r>
            <a:r>
              <a:rPr lang="en-US" dirty="0" smtClean="0">
                <a:latin typeface="Comic Sans MS" pitchFamily="66" charset="0"/>
              </a:rPr>
              <a:t>/cm gradients at low 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&amp;</a:t>
            </a:r>
            <a:r>
              <a:rPr lang="en-US" dirty="0" smtClean="0">
                <a:latin typeface="Comic Sans MS" pitchFamily="66" charset="0"/>
              </a:rPr>
              <a:t> B-field 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Polarized </a:t>
            </a:r>
            <a:r>
              <a:rPr lang="en-US" baseline="30000" dirty="0" smtClean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He transport </a:t>
            </a:r>
            <a:r>
              <a:rPr lang="en-US" dirty="0" smtClean="0">
                <a:latin typeface="Comic Sans MS" pitchFamily="66" charset="0"/>
              </a:rPr>
              <a:t>demonstrated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Large scale </a:t>
            </a:r>
            <a:r>
              <a:rPr lang="en-US" dirty="0" err="1" smtClean="0">
                <a:latin typeface="Comic Sans MS" pitchFamily="66" charset="0"/>
              </a:rPr>
              <a:t>LHe</a:t>
            </a:r>
            <a:r>
              <a:rPr lang="en-US" dirty="0" smtClean="0">
                <a:latin typeface="Comic Sans MS" pitchFamily="66" charset="0"/>
              </a:rPr>
              <a:t>  film burner demonstrated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Progress on Neutron storage/SQUIDS/Light Collection 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6141" y="5652814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Thanks Roy!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Path to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build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experiment</a:t>
            </a:r>
            <a:endParaRPr lang="en-US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Collaboration </a:t>
            </a:r>
            <a:r>
              <a:rPr lang="en-US" dirty="0" smtClean="0">
                <a:latin typeface="Comic Sans MS" pitchFamily="66" charset="0"/>
              </a:rPr>
              <a:t>proposed a </a:t>
            </a:r>
            <a:r>
              <a:rPr lang="en-US" dirty="0" smtClean="0">
                <a:latin typeface="Comic Sans MS" pitchFamily="66" charset="0"/>
              </a:rPr>
              <a:t>4-yr “Demonstration” phase (Critical Component Demonstration – CCD)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Continue as an R&amp;D project to build </a:t>
            </a:r>
          </a:p>
          <a:p>
            <a:pPr lvl="1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high-fidelity, full-scale “prototypes” of </a:t>
            </a:r>
            <a:r>
              <a:rPr lang="en-US" dirty="0" smtClean="0">
                <a:latin typeface="Comic Sans MS" pitchFamily="66" charset="0"/>
              </a:rPr>
              <a:t>the most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difficult </a:t>
            </a:r>
            <a:r>
              <a:rPr lang="en-US" dirty="0" smtClean="0">
                <a:latin typeface="Comic Sans MS" pitchFamily="66" charset="0"/>
              </a:rPr>
              <a:t>subsystems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Working prototypes are then part of the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732" r="17253" b="67982"/>
          <a:stretch>
            <a:fillRect/>
          </a:stretch>
        </p:blipFill>
        <p:spPr bwMode="auto">
          <a:xfrm>
            <a:off x="2946400" y="5305862"/>
            <a:ext cx="5969000" cy="14851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759372"/>
            <a:ext cx="8356600" cy="5019128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Roy can’t </a:t>
            </a:r>
            <a:r>
              <a:rPr lang="en-US" dirty="0" smtClean="0"/>
              <a:t>say no to a review committee</a:t>
            </a:r>
          </a:p>
          <a:p>
            <a:pPr lvl="2"/>
            <a:r>
              <a:rPr lang="en-US" dirty="0" smtClean="0"/>
              <a:t>UCNA Technical Review - 11/2002</a:t>
            </a:r>
          </a:p>
          <a:p>
            <a:pPr lvl="2"/>
            <a:r>
              <a:rPr lang="en-US" dirty="0" smtClean="0"/>
              <a:t>NSAC Review of Fundamental Neutron Physics - 4/2003</a:t>
            </a:r>
          </a:p>
          <a:p>
            <a:pPr lvl="2"/>
            <a:r>
              <a:rPr lang="en-US" dirty="0" smtClean="0"/>
              <a:t>Neutron EDM (</a:t>
            </a:r>
            <a:r>
              <a:rPr lang="en-US" dirty="0" err="1" smtClean="0"/>
              <a:t>nEDM</a:t>
            </a:r>
            <a:r>
              <a:rPr lang="en-US" dirty="0" smtClean="0"/>
              <a:t>) Annual Review -  8/2007</a:t>
            </a:r>
            <a:endParaRPr lang="en-US" dirty="0" smtClean="0"/>
          </a:p>
          <a:p>
            <a:pPr lvl="2"/>
            <a:r>
              <a:rPr lang="en-US" dirty="0" err="1" smtClean="0"/>
              <a:t>nEDM</a:t>
            </a:r>
            <a:r>
              <a:rPr lang="en-US" dirty="0" smtClean="0"/>
              <a:t> Annual Review - 3/2010</a:t>
            </a:r>
          </a:p>
          <a:p>
            <a:pPr lvl="2"/>
            <a:r>
              <a:rPr lang="en-US" dirty="0" err="1" smtClean="0"/>
              <a:t>nEDM</a:t>
            </a:r>
            <a:r>
              <a:rPr lang="en-US" dirty="0" smtClean="0"/>
              <a:t> </a:t>
            </a:r>
            <a:r>
              <a:rPr lang="en-US" dirty="0" smtClean="0"/>
              <a:t>Annual Review - 12/2013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Roy’s </a:t>
            </a:r>
            <a:r>
              <a:rPr lang="en-US" dirty="0" smtClean="0"/>
              <a:t>early work with polarized </a:t>
            </a:r>
            <a:r>
              <a:rPr lang="en-US" dirty="0" smtClean="0"/>
              <a:t>neutrons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62" y="73568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RJH + precision polarized neutron </a:t>
            </a:r>
            <a:r>
              <a:rPr lang="en-US" b="1" dirty="0" err="1" smtClean="0">
                <a:solidFill>
                  <a:srgbClr val="FF9900"/>
                </a:solidFill>
              </a:rPr>
              <a:t>exps</a:t>
            </a:r>
            <a:r>
              <a:rPr lang="en-US" b="1" dirty="0" smtClean="0">
                <a:solidFill>
                  <a:srgbClr val="FF9900"/>
                </a:solidFill>
              </a:rPr>
              <a:t>. 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718" y="4355658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Roy keeps us on the straight &amp; narrow path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76" y="120868"/>
            <a:ext cx="86868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Funding &amp; Schedule for </a:t>
            </a:r>
            <a:r>
              <a:rPr lang="en-US" b="1" dirty="0" err="1" smtClean="0">
                <a:solidFill>
                  <a:srgbClr val="FF9900"/>
                </a:solidFill>
                <a:latin typeface="Comic Sans MS" pitchFamily="66" charset="0"/>
              </a:rPr>
              <a:t>nEDM</a:t>
            </a:r>
            <a:endParaRPr lang="en-US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6282"/>
            <a:ext cx="9144000" cy="586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4-yr NSF proposal for CCD approved ~6.5M$</a:t>
            </a:r>
          </a:p>
          <a:p>
            <a:r>
              <a:rPr lang="en-US" dirty="0" smtClean="0">
                <a:latin typeface="Comic Sans MS" pitchFamily="66" charset="0"/>
              </a:rPr>
              <a:t>Anticipate 4-yr DOE Funding for CCD ~7M$</a:t>
            </a:r>
          </a:p>
          <a:p>
            <a:r>
              <a:rPr lang="en-US" dirty="0" smtClean="0">
                <a:latin typeface="Comic Sans MS" pitchFamily="66" charset="0"/>
              </a:rPr>
              <a:t>Continuation of external Technical Review Committee</a:t>
            </a:r>
          </a:p>
          <a:p>
            <a:r>
              <a:rPr lang="en-US" dirty="0" smtClean="0">
                <a:latin typeface="Comic Sans MS" pitchFamily="66" charset="0"/>
              </a:rPr>
              <a:t>Need additional ~ 25M$ after CCD</a:t>
            </a:r>
          </a:p>
          <a:p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ould complete construction </a:t>
            </a:r>
            <a:r>
              <a:rPr lang="en-US" dirty="0" smtClean="0">
                <a:latin typeface="Comic Sans MS" pitchFamily="66" charset="0"/>
              </a:rPr>
              <a:t>of more conventional systems </a:t>
            </a:r>
            <a:r>
              <a:rPr lang="en-US" dirty="0" smtClean="0">
                <a:latin typeface="Comic Sans MS" pitchFamily="66" charset="0"/>
              </a:rPr>
              <a:t>after additional </a:t>
            </a:r>
            <a:r>
              <a:rPr lang="en-US" dirty="0" smtClean="0">
                <a:latin typeface="Comic Sans MS" pitchFamily="66" charset="0"/>
              </a:rPr>
              <a:t>~ </a:t>
            </a:r>
            <a:r>
              <a:rPr lang="en-US" dirty="0" smtClean="0">
                <a:latin typeface="Comic Sans MS" pitchFamily="66" charset="0"/>
              </a:rPr>
              <a:t>2 yrs </a:t>
            </a:r>
          </a:p>
          <a:p>
            <a:r>
              <a:rPr lang="en-US" dirty="0" smtClean="0">
                <a:latin typeface="Comic Sans MS" pitchFamily="66" charset="0"/>
              </a:rPr>
              <a:t>Commissioning underway by 2019-2020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7800"/>
            <a:ext cx="7772400" cy="1270000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Very Recently: Alternatives Analysis Completed  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4800"/>
            <a:ext cx="7772400" cy="5003800"/>
          </a:xfrm>
        </p:spPr>
        <p:txBody>
          <a:bodyPr/>
          <a:lstStyle/>
          <a:p>
            <a:r>
              <a:rPr lang="en-US" dirty="0" smtClean="0"/>
              <a:t>Experience with focused R&amp;D coupled with developments in field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Alternatives analysis modifies design to simply access &amp; reduce risk</a:t>
            </a:r>
          </a:p>
          <a:p>
            <a:endParaRPr lang="en-US" dirty="0" smtClean="0"/>
          </a:p>
          <a:p>
            <a:r>
              <a:rPr lang="en-US" dirty="0" smtClean="0"/>
              <a:t>Technical Review Committee met 9/13/2014 &amp; endorsed design modifications </a:t>
            </a:r>
            <a:r>
              <a:rPr lang="en-US" dirty="0" smtClean="0">
                <a:solidFill>
                  <a:srgbClr val="FF0000"/>
                </a:solidFill>
              </a:rPr>
              <a:t>(Thanks Lu 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16306" y="1676400"/>
            <a:ext cx="9151211" cy="5638800"/>
            <a:chOff x="-16306" y="762000"/>
            <a:chExt cx="9151211" cy="5638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7778"/>
            <a:stretch>
              <a:fillRect/>
            </a:stretch>
          </p:blipFill>
          <p:spPr bwMode="auto">
            <a:xfrm>
              <a:off x="-16306" y="762000"/>
              <a:ext cx="9151211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705600" y="838200"/>
              <a:ext cx="1600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3He</a:t>
              </a:r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ATOMIC BEAM SOURCE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10400" y="1752600"/>
              <a:ext cx="1828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</a:rPr>
                <a:t>3He DILUTION REFRIGERATOR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" y="4495800"/>
              <a:ext cx="1828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CENTRAL DETECTOR SYSTEM 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5181600"/>
              <a:ext cx="32766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413000" y="5791200"/>
              <a:ext cx="3111500" cy="2540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165100" y="1066800"/>
              <a:ext cx="2679700" cy="469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MAGNETIC SHIELD HOUSE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82600" y="0"/>
            <a:ext cx="8661400" cy="24257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  <a:latin typeface="Comic Sans MS" pitchFamily="66" charset="0"/>
              </a:rPr>
              <a:t>Key </a:t>
            </a:r>
            <a:r>
              <a:rPr lang="en-US" sz="2400" b="1" dirty="0" smtClean="0">
                <a:solidFill>
                  <a:srgbClr val="FF9900"/>
                </a:solidFill>
                <a:latin typeface="Comic Sans MS" pitchFamily="66" charset="0"/>
              </a:rPr>
              <a:t>Changes</a:t>
            </a:r>
            <a:r>
              <a:rPr lang="en-US" sz="240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9900"/>
                </a:solidFill>
                <a:latin typeface="Comic Sans MS" pitchFamily="66" charset="0"/>
              </a:rPr>
              <a:t>in Alternatives Analysis:</a:t>
            </a:r>
            <a:endParaRPr lang="en-US" sz="240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lvl="1"/>
            <a:r>
              <a:rPr lang="en-US" sz="2000" b="1" dirty="0" smtClean="0">
                <a:solidFill>
                  <a:srgbClr val="FF9900"/>
                </a:solidFill>
                <a:latin typeface="Comic Sans MS" pitchFamily="66" charset="0"/>
              </a:rPr>
              <a:t>Central Detector System &amp; Magnets mounted </a:t>
            </a:r>
            <a:r>
              <a:rPr lang="en-US" sz="2000" b="1" dirty="0" smtClean="0">
                <a:solidFill>
                  <a:srgbClr val="FF9900"/>
                </a:solidFill>
                <a:latin typeface="Comic Sans MS" pitchFamily="66" charset="0"/>
              </a:rPr>
              <a:t>Vertically</a:t>
            </a:r>
          </a:p>
          <a:p>
            <a:pPr lvl="1"/>
            <a:r>
              <a:rPr lang="en-US" sz="2000" b="1" dirty="0" smtClean="0">
                <a:solidFill>
                  <a:srgbClr val="FF9900"/>
                </a:solidFill>
                <a:latin typeface="Comic Sans MS" pitchFamily="66" charset="0"/>
              </a:rPr>
              <a:t>Separate function into modules (Cells/HV, Magnet, </a:t>
            </a:r>
            <a:r>
              <a:rPr lang="en-US" sz="2000" b="1" baseline="30000" dirty="0" smtClean="0">
                <a:solidFill>
                  <a:srgbClr val="FF9900"/>
                </a:solidFill>
                <a:latin typeface="Comic Sans MS" pitchFamily="66" charset="0"/>
              </a:rPr>
              <a:t>3</a:t>
            </a:r>
            <a:r>
              <a:rPr lang="en-US" sz="2000" b="1" dirty="0" smtClean="0">
                <a:solidFill>
                  <a:srgbClr val="FF9900"/>
                </a:solidFill>
                <a:latin typeface="Comic Sans MS" pitchFamily="66" charset="0"/>
              </a:rPr>
              <a:t>He)</a:t>
            </a:r>
            <a:endParaRPr lang="en-US" sz="200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lvl="1"/>
            <a:r>
              <a:rPr lang="en-US" sz="2000" b="1" dirty="0" smtClean="0">
                <a:solidFill>
                  <a:srgbClr val="FF9900"/>
                </a:solidFill>
                <a:latin typeface="Comic Sans MS" pitchFamily="66" charset="0"/>
              </a:rPr>
              <a:t>Use Magnetically Shielded House rather than custom “skin” </a:t>
            </a:r>
            <a:endParaRPr lang="en-US" sz="20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6344" y="2781300"/>
            <a:ext cx="1917700" cy="1181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331" y="215462"/>
            <a:ext cx="7772400" cy="11430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9900"/>
                </a:solidFill>
              </a:rPr>
              <a:t>Summary </a:t>
            </a:r>
            <a:endParaRPr lang="en-US" sz="6000" b="1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669" y="1382107"/>
            <a:ext cx="8079828" cy="4114800"/>
          </a:xfrm>
        </p:spPr>
        <p:txBody>
          <a:bodyPr/>
          <a:lstStyle/>
          <a:p>
            <a:r>
              <a:rPr lang="en-US" dirty="0" smtClean="0"/>
              <a:t>Precision experiments with free neutrons probe key features of the both the Standard Model and Models beyond SM</a:t>
            </a:r>
          </a:p>
          <a:p>
            <a:endParaRPr lang="en-US" dirty="0" smtClean="0"/>
          </a:p>
          <a:p>
            <a:r>
              <a:rPr lang="en-US" dirty="0" smtClean="0"/>
              <a:t>Hopefully (!), Roy will continue to provide superb advice to DOE &amp; NSF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 l="8675" t="3687" r="11215" b="8538"/>
          <a:stretch>
            <a:fillRect/>
          </a:stretch>
        </p:blipFill>
        <p:spPr bwMode="auto">
          <a:xfrm flipH="1">
            <a:off x="410248" y="1620554"/>
            <a:ext cx="6063492" cy="49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9525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SNS Measurement cycle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600" y="685800"/>
            <a:ext cx="5486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Load collection volume with polarized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 atoms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Transfer polarized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 atoms into the measurement cell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Illuminate measurement cell with polarized cold neutrons to produce polarized UCN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Apply a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/2 pulse to rotate spins perpendicular to B</a:t>
            </a:r>
            <a:r>
              <a:rPr lang="en-US" sz="1800" baseline="-25000" dirty="0" smtClean="0"/>
              <a:t>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Measure precession frequency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Remove reduced polarization 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He atoms from measurement cell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 smtClean="0"/>
              <a:t>Flip E-field &amp; go to 1.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3016332" y="925513"/>
            <a:ext cx="1268331" cy="796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211571" y="1448790"/>
            <a:ext cx="2134797" cy="20032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Oval 12"/>
          <p:cNvSpPr>
            <a:spLocks noChangeAspect="1" noChangeArrowheads="1"/>
          </p:cNvSpPr>
          <p:nvPr/>
        </p:nvSpPr>
        <p:spPr bwMode="auto">
          <a:xfrm>
            <a:off x="3295514" y="5010569"/>
            <a:ext cx="36513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3"/>
          <p:cNvSpPr>
            <a:spLocks noChangeAspect="1" noChangeArrowheads="1"/>
          </p:cNvSpPr>
          <p:nvPr/>
        </p:nvSpPr>
        <p:spPr bwMode="auto">
          <a:xfrm>
            <a:off x="3233843" y="4919465"/>
            <a:ext cx="36513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4"/>
          <p:cNvSpPr>
            <a:spLocks noChangeAspect="1" noChangeArrowheads="1"/>
          </p:cNvSpPr>
          <p:nvPr/>
        </p:nvSpPr>
        <p:spPr bwMode="auto">
          <a:xfrm>
            <a:off x="3108201" y="4937561"/>
            <a:ext cx="36512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spect="1" noChangeArrowheads="1"/>
          </p:cNvSpPr>
          <p:nvPr/>
        </p:nvSpPr>
        <p:spPr bwMode="auto">
          <a:xfrm>
            <a:off x="3188280" y="5055755"/>
            <a:ext cx="36512" cy="365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spect="1" noChangeArrowheads="1"/>
          </p:cNvSpPr>
          <p:nvPr/>
        </p:nvSpPr>
        <p:spPr bwMode="auto">
          <a:xfrm>
            <a:off x="3113656" y="4928505"/>
            <a:ext cx="36513" cy="365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772401" y="1828801"/>
            <a:ext cx="1170632" cy="4551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3313216" y="3439236"/>
            <a:ext cx="1013124" cy="15127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8387" name="Picture 19" descr="einstein2"/>
          <p:cNvPicPr>
            <a:picLocks noChangeAspect="1" noChangeArrowheads="1"/>
          </p:cNvPicPr>
          <p:nvPr/>
        </p:nvPicPr>
        <p:blipFill>
          <a:blip r:embed="rId3" cstate="print"/>
          <a:srcRect r="58546" b="4297"/>
          <a:stretch>
            <a:fillRect/>
          </a:stretch>
        </p:blipFill>
        <p:spPr bwMode="auto">
          <a:xfrm>
            <a:off x="35437" y="4061597"/>
            <a:ext cx="384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AutoShape 20"/>
          <p:cNvSpPr>
            <a:spLocks noChangeAspect="1" noChangeArrowheads="1"/>
          </p:cNvSpPr>
          <p:nvPr/>
        </p:nvSpPr>
        <p:spPr bwMode="auto">
          <a:xfrm>
            <a:off x="7310438" y="4892675"/>
            <a:ext cx="279400" cy="2794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spect="1" noChangeArrowheads="1"/>
          </p:cNvSpPr>
          <p:nvPr/>
        </p:nvSpPr>
        <p:spPr bwMode="auto">
          <a:xfrm>
            <a:off x="7315200" y="4881563"/>
            <a:ext cx="293688" cy="293687"/>
          </a:xfrm>
          <a:prstGeom prst="flowChartSummingJunction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CCFF"/>
              </a:solidFill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rot="5400000" flipV="1">
            <a:off x="7511257" y="4171156"/>
            <a:ext cx="12700" cy="1728787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rot="5400000" flipV="1">
            <a:off x="7495382" y="4171156"/>
            <a:ext cx="12700" cy="17287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6477000" y="2362200"/>
            <a:ext cx="914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7315200" y="2819400"/>
            <a:ext cx="152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4070564" y="6267545"/>
            <a:ext cx="382669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b="1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He functions as “co-magnetometer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”</a:t>
            </a:r>
          </a:p>
          <a:p>
            <a:pPr algn="ctr" eaLnBrk="1" hangingPunct="1"/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Since d</a:t>
            </a:r>
            <a:r>
              <a:rPr lang="en-US" sz="16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3He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&lt;&lt;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16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 due to e</a:t>
            </a:r>
            <a:r>
              <a:rPr lang="en-US" sz="1600" b="1" baseline="300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-screening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54" name="Oval 10"/>
          <p:cNvSpPr>
            <a:spLocks noChangeAspect="1" noChangeArrowheads="1"/>
          </p:cNvSpPr>
          <p:nvPr/>
        </p:nvSpPr>
        <p:spPr bwMode="auto">
          <a:xfrm flipH="1" flipV="1">
            <a:off x="2989611" y="1710061"/>
            <a:ext cx="82133" cy="8213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815919" y="6400800"/>
            <a:ext cx="1905000" cy="457200"/>
          </a:xfrm>
        </p:spPr>
        <p:txBody>
          <a:bodyPr/>
          <a:lstStyle/>
          <a:p>
            <a:pPr>
              <a:defRPr/>
            </a:pPr>
            <a:fld id="{D7FFC93E-BB8E-4FF2-88EC-5DC3A852F10F}" type="slidenum">
              <a:rPr lang="en-US" smtClean="0"/>
              <a:pPr>
                <a:defRPr/>
              </a:pPr>
              <a:t>35</a:t>
            </a:fld>
            <a:r>
              <a:rPr lang="en-US" dirty="0" smtClean="0"/>
              <a:t>                          </a:t>
            </a:r>
            <a:endParaRPr lang="en-US" dirty="0"/>
          </a:p>
        </p:txBody>
      </p:sp>
      <p:sp>
        <p:nvSpPr>
          <p:cNvPr id="24" name="Lightning Bolt 23"/>
          <p:cNvSpPr/>
          <p:nvPr/>
        </p:nvSpPr>
        <p:spPr>
          <a:xfrm>
            <a:off x="7356769" y="5512675"/>
            <a:ext cx="533400" cy="609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67 C -0.0052 0.01272 -0.02204 0.02058 -0.03107 0.03769 C -0.03836 0.0481 -0.05034 0.0784 -0.06354 0.1043 L -0.08055 0.13552 L -0.0868 0.15842 L -0.09375 0.21901 L -0.09739 0.25 " pathEditMode="relative" rAng="0" ptsTypes="ffAAAAf">
                                      <p:cBhvr>
                                        <p:cTn id="1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2 0.24792 C -0.09027 0.25462 -0.09166 0.25948 -0.09218 0.26642 C -0.09253 0.28006 -0.09392 0.31221 -0.09392 0.32955 C -0.09392 0.34921 -0.0927 0.37164 -0.09218 0.38483 C -0.09097 0.40333 -0.08211 0.4024 -0.07847 0.41073 C -0.07777 0.41119 -0.06354 0.41859 -0.06111 0.41836 C -0.04965 0.4142 -0.071 0.42484 -0.0401 0.42299 C -0.03316 0.42252 -0.0276 0.42692 -0.02031 0.42622 C 0.00209 0.42738 -0.03038 0.43594 -0.01684 0.43964 C -0.00191 0.44102 -0.00173 0.46415 0.01459 0.46346 C 0.01615 0.46161 0.02969 0.47733 0.02969 0.47756 " pathEditMode="relative" rAng="0" ptsTypes="fffffffffff">
                                      <p:cBhvr>
                                        <p:cTn id="2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 tmFilter="0, 0; .2, .5; .8, .5; 1, 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0" autoRev="1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 tmFilter="0, 0; .2, .5; .8, .5; 1, 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1000" autoRev="1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47744 C 0.02657 0.47837 0.02188 0.47142 0.01771 0.47235 C 0.01268 0.4698 0.00886 0.47652 0.00174 0.47235 C -0.00486 0.47258 -0.01684 0.46842 -0.02864 0.46865 C -0.03698 0.46888 -0.03437 0.4381 -0.06163 0.42421 C -0.07656 0.40246 -0.11788 0.402 -0.12534 0.37191 C -0.12482 0.35756 -0.1243 0.32886 -0.12413 0.31359 C -0.12395 0.31128 -0.12187 0.30132 -0.12187 0.29924 " pathEditMode="relative" rAng="0" ptsTypes="ffffffff">
                                      <p:cBhvr>
                                        <p:cTn id="112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9" grpId="1" animBg="1"/>
      <p:bldP spid="6155" grpId="0" animBg="1"/>
      <p:bldP spid="6155" grpId="1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1" grpId="1" animBg="1"/>
      <p:bldP spid="6162" grpId="0" animBg="1"/>
      <p:bldP spid="6162" grpId="1" animBg="1"/>
      <p:bldP spid="6164" grpId="0" animBg="1"/>
      <p:bldP spid="6164" grpId="1" animBg="1"/>
      <p:bldP spid="6165" grpId="0" animBg="1"/>
      <p:bldP spid="6165" grpId="1" animBg="1"/>
      <p:bldP spid="6166" grpId="0" animBg="1"/>
      <p:bldP spid="6166" grpId="1" animBg="1"/>
      <p:bldP spid="6166" grpId="2" animBg="1"/>
      <p:bldP spid="6167" grpId="0" animBg="1"/>
      <p:bldP spid="6167" grpId="1" animBg="1"/>
      <p:bldP spid="6167" grpId="2" animBg="1"/>
      <p:bldP spid="6168" grpId="0" animBg="1"/>
      <p:bldP spid="6168" grpId="1" animBg="1"/>
      <p:bldP spid="6169" grpId="0" animBg="1"/>
      <p:bldP spid="6169" grpId="1" animBg="1"/>
      <p:bldP spid="26" grpId="0" animBg="1"/>
      <p:bldP spid="6154" grpId="0" animBg="1"/>
      <p:bldP spid="6154" grpId="1" animBg="1"/>
      <p:bldP spid="6154" grpId="2" animBg="1"/>
      <p:bldP spid="24" grpId="0" animBg="1"/>
      <p:bldP spid="2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Example of future Neutron EDM Sensitivity</a:t>
            </a:r>
          </a:p>
        </p:txBody>
      </p:sp>
      <p:graphicFrame>
        <p:nvGraphicFramePr>
          <p:cNvPr id="382979" name="Group 3"/>
          <p:cNvGraphicFramePr>
            <a:graphicFrameLocks noGrp="1"/>
          </p:cNvGraphicFramePr>
          <p:nvPr/>
        </p:nvGraphicFramePr>
        <p:xfrm>
          <a:off x="190500" y="1231900"/>
          <a:ext cx="7162800" cy="4331019"/>
        </p:xfrm>
        <a:graphic>
          <a:graphicData uri="http://schemas.openxmlformats.org/drawingml/2006/table">
            <a:tbl>
              <a:tblPr/>
              <a:tblGrid>
                <a:gridCol w="3217863"/>
                <a:gridCol w="1887537"/>
                <a:gridCol w="20574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ILL published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EDM @ SNS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UCN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1.3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|E|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 kV/cm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 kV/cm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  (cycles/day)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3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(e-cm)/day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3.5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06" name="Object 33"/>
          <p:cNvGraphicFramePr>
            <a:graphicFrameLocks noChangeAspect="1"/>
          </p:cNvGraphicFramePr>
          <p:nvPr/>
        </p:nvGraphicFramePr>
        <p:xfrm>
          <a:off x="2895600" y="5578475"/>
          <a:ext cx="3609975" cy="1203325"/>
        </p:xfrm>
        <a:graphic>
          <a:graphicData uri="http://schemas.openxmlformats.org/presentationml/2006/ole">
            <p:oleObj spid="_x0000_s474114" name="Equation" r:id="rId3" imgW="1371600" imgH="457200" progId="Equation.3">
              <p:embed/>
            </p:oleObj>
          </a:graphicData>
        </a:graphic>
      </p:graphicFrame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663700" y="29591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3011" name="Rectangle 35"/>
          <p:cNvSpPr>
            <a:spLocks noChangeArrowheads="1"/>
          </p:cNvSpPr>
          <p:nvPr/>
        </p:nvSpPr>
        <p:spPr bwMode="auto">
          <a:xfrm>
            <a:off x="3479800" y="4876800"/>
            <a:ext cx="1676400" cy="533400"/>
          </a:xfrm>
          <a:prstGeom prst="rect">
            <a:avLst/>
          </a:prstGeom>
          <a:solidFill>
            <a:srgbClr val="FF000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3012" name="Rectangle 36"/>
          <p:cNvSpPr>
            <a:spLocks noChangeArrowheads="1"/>
          </p:cNvSpPr>
          <p:nvPr/>
        </p:nvSpPr>
        <p:spPr bwMode="auto">
          <a:xfrm>
            <a:off x="5397500" y="4876800"/>
            <a:ext cx="1828800" cy="533400"/>
          </a:xfrm>
          <a:prstGeom prst="rect">
            <a:avLst/>
          </a:prstGeom>
          <a:solidFill>
            <a:srgbClr val="FF000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5400" y="22860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5.5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442200" y="1333500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Improved</a:t>
            </a:r>
            <a:endParaRPr lang="en-US" sz="2400" dirty="0" smtClean="0"/>
          </a:p>
          <a:p>
            <a:r>
              <a:rPr lang="en-US" sz="2400" dirty="0" smtClean="0"/>
              <a:t>Sens</a:t>
            </a:r>
            <a:r>
              <a:rPr lang="en-US" sz="2400" dirty="0" smtClean="0"/>
              <a:t>itivity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2895600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7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47000" y="395793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2.3</a:t>
            </a:r>
            <a:endParaRPr lang="en-US" sz="2400" dirty="0"/>
          </a:p>
        </p:txBody>
      </p:sp>
      <p:sp>
        <p:nvSpPr>
          <p:cNvPr id="12" name="Right Brace 11"/>
          <p:cNvSpPr/>
          <p:nvPr/>
        </p:nvSpPr>
        <p:spPr>
          <a:xfrm>
            <a:off x="7391400" y="3505200"/>
            <a:ext cx="3048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32700" y="495300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~ 90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35655-779F-4B19-8FD3-A718B3D5F378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11" grpId="0" animBg="1"/>
      <p:bldP spid="3830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b="1">
                <a:solidFill>
                  <a:srgbClr val="FF9900"/>
                </a:solidFill>
              </a:rPr>
              <a:t>Uncertainties in V</a:t>
            </a:r>
            <a:r>
              <a:rPr lang="en-US" b="1" baseline="-25000">
                <a:solidFill>
                  <a:srgbClr val="FF9900"/>
                </a:solidFill>
              </a:rPr>
              <a:t>ud</a:t>
            </a:r>
          </a:p>
        </p:txBody>
      </p:sp>
      <p:pic>
        <p:nvPicPr>
          <p:cNvPr id="2447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219200"/>
            <a:ext cx="6021388" cy="4114800"/>
          </a:xfrm>
          <a:noFill/>
          <a:ln/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0" y="5476875"/>
            <a:ext cx="37131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Electroweak corrections</a:t>
            </a:r>
          </a:p>
          <a:p>
            <a:pPr algn="ctr" eaLnBrk="0" hangingPunct="0"/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(Z</a:t>
            </a:r>
            <a:r>
              <a:rPr lang="en-US" sz="2400" b="1" baseline="30000">
                <a:solidFill>
                  <a:schemeClr val="accent2"/>
                </a:solidFill>
                <a:latin typeface="Comic Sans MS" pitchFamily="66" charset="0"/>
              </a:rPr>
              <a:t>0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 and hadron loops)</a:t>
            </a:r>
          </a:p>
        </p:txBody>
      </p:sp>
      <p:sp>
        <p:nvSpPr>
          <p:cNvPr id="244741" name="Line 5"/>
          <p:cNvSpPr>
            <a:spLocks noChangeShapeType="1"/>
          </p:cNvSpPr>
          <p:nvPr/>
        </p:nvSpPr>
        <p:spPr bwMode="auto">
          <a:xfrm flipV="1">
            <a:off x="2743200" y="5038725"/>
            <a:ext cx="804863" cy="6000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4742" name="Line 6"/>
          <p:cNvSpPr>
            <a:spLocks noChangeShapeType="1"/>
          </p:cNvSpPr>
          <p:nvPr/>
        </p:nvSpPr>
        <p:spPr bwMode="auto">
          <a:xfrm flipV="1">
            <a:off x="3505200" y="4978400"/>
            <a:ext cx="3602038" cy="1041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 flipV="1">
            <a:off x="3733800" y="4892675"/>
            <a:ext cx="1716088" cy="822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 flipH="1" flipV="1">
            <a:off x="4800600" y="5105400"/>
            <a:ext cx="1143000" cy="990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4014788" y="5943600"/>
            <a:ext cx="46069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Neutron has potential to </a:t>
            </a:r>
          </a:p>
          <a:p>
            <a:pPr algn="ctr" eaLnBrk="0" hangingPunct="0"/>
            <a:r>
              <a:rPr lang="en-US" sz="2800" b="1">
                <a:latin typeface="Comic Sans MS" pitchFamily="66" charset="0"/>
              </a:rPr>
              <a:t>yield most precise result</a:t>
            </a:r>
          </a:p>
        </p:txBody>
      </p:sp>
      <p:graphicFrame>
        <p:nvGraphicFramePr>
          <p:cNvPr id="244746" name="Object 10"/>
          <p:cNvGraphicFramePr>
            <a:graphicFrameLocks noChangeAspect="1"/>
          </p:cNvGraphicFramePr>
          <p:nvPr/>
        </p:nvGraphicFramePr>
        <p:xfrm>
          <a:off x="7391400" y="1143000"/>
          <a:ext cx="1876425" cy="752475"/>
        </p:xfrm>
        <a:graphic>
          <a:graphicData uri="http://schemas.openxmlformats.org/presentationml/2006/ole">
            <p:oleObj spid="_x0000_s360450" name="Equation" r:id="rId4" imgW="952200" imgH="380880" progId="Equation.3">
              <p:embed/>
            </p:oleObj>
          </a:graphicData>
        </a:graphic>
      </p:graphicFrame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84175" y="6184900"/>
            <a:ext cx="3130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Recently cut in half by </a:t>
            </a:r>
          </a:p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Marciano &amp; Sirlin</a:t>
            </a:r>
          </a:p>
        </p:txBody>
      </p:sp>
      <p:sp>
        <p:nvSpPr>
          <p:cNvPr id="244748" name="Rectangle 12"/>
          <p:cNvSpPr>
            <a:spLocks noChangeAspect="1" noChangeArrowheads="1"/>
          </p:cNvSpPr>
          <p:nvPr/>
        </p:nvSpPr>
        <p:spPr bwMode="auto">
          <a:xfrm>
            <a:off x="3500438" y="4679950"/>
            <a:ext cx="228600" cy="382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9" name="Rectangle 13"/>
          <p:cNvSpPr>
            <a:spLocks noChangeAspect="1" noChangeArrowheads="1"/>
          </p:cNvSpPr>
          <p:nvPr/>
        </p:nvSpPr>
        <p:spPr bwMode="auto">
          <a:xfrm>
            <a:off x="5303838" y="4679950"/>
            <a:ext cx="228600" cy="382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/>
      <p:bldP spid="244740" grpId="1"/>
      <p:bldP spid="244741" grpId="0" animBg="1"/>
      <p:bldP spid="244741" grpId="1" animBg="1"/>
      <p:bldP spid="244742" grpId="0" animBg="1"/>
      <p:bldP spid="244742" grpId="1" animBg="1"/>
      <p:bldP spid="244743" grpId="0" animBg="1"/>
      <p:bldP spid="244743" grpId="1" animBg="1"/>
      <p:bldP spid="244744" grpId="0" animBg="1"/>
      <p:bldP spid="244745" grpId="0"/>
      <p:bldP spid="244747" grpId="0"/>
      <p:bldP spid="244747" grpId="1"/>
      <p:bldP spid="244748" grpId="0" animBg="1"/>
      <p:bldP spid="2447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9900"/>
                </a:solidFill>
                <a:latin typeface="Comic Sans MS" pitchFamily="66" charset="0"/>
              </a:rPr>
              <a:t>Depolarization Measurements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429000" y="2286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2200" y="1066800"/>
            <a:ext cx="3886200" cy="5153025"/>
            <a:chOff x="3168" y="1008"/>
            <a:chExt cx="2448" cy="3246"/>
          </a:xfrm>
        </p:grpSpPr>
        <p:pic>
          <p:nvPicPr>
            <p:cNvPr id="8204" name="Picture 7" descr="sampl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1008"/>
              <a:ext cx="226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Rectangle 8"/>
            <p:cNvSpPr>
              <a:spLocks noChangeArrowheads="1"/>
            </p:cNvSpPr>
            <p:nvPr/>
          </p:nvSpPr>
          <p:spPr bwMode="auto">
            <a:xfrm>
              <a:off x="3168" y="1536"/>
              <a:ext cx="1134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Text Box 9"/>
            <p:cNvSpPr txBox="1">
              <a:spLocks noChangeArrowheads="1"/>
            </p:cNvSpPr>
            <p:nvPr/>
          </p:nvSpPr>
          <p:spPr bwMode="auto">
            <a:xfrm>
              <a:off x="3264" y="3504"/>
              <a:ext cx="235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Sample during bottle emptying: change state of AFP at end of run cycle and monitor depolarized UCN leaking back to detector</a:t>
              </a:r>
            </a:p>
          </p:txBody>
        </p:sp>
        <p:sp>
          <p:nvSpPr>
            <p:cNvPr id="8207" name="Text Box 10"/>
            <p:cNvSpPr txBox="1">
              <a:spLocks noChangeArrowheads="1"/>
            </p:cNvSpPr>
            <p:nvPr/>
          </p:nvSpPr>
          <p:spPr bwMode="auto">
            <a:xfrm>
              <a:off x="4080" y="3264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990000"/>
                  </a:solidFill>
                  <a:latin typeface="Times New Roman" pitchFamily="18" charset="0"/>
                </a:rPr>
                <a:t>UCN in</a:t>
              </a:r>
            </a:p>
          </p:txBody>
        </p:sp>
        <p:sp>
          <p:nvSpPr>
            <p:cNvPr id="8208" name="Line 11"/>
            <p:cNvSpPr>
              <a:spLocks noChangeShapeType="1"/>
            </p:cNvSpPr>
            <p:nvPr/>
          </p:nvSpPr>
          <p:spPr bwMode="auto">
            <a:xfrm flipV="1">
              <a:off x="3984" y="3120"/>
              <a:ext cx="144" cy="28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2"/>
            <p:cNvSpPr>
              <a:spLocks noChangeShapeType="1"/>
            </p:cNvSpPr>
            <p:nvPr/>
          </p:nvSpPr>
          <p:spPr bwMode="auto">
            <a:xfrm flipV="1">
              <a:off x="4416" y="2640"/>
              <a:ext cx="48" cy="24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3"/>
            <p:cNvSpPr>
              <a:spLocks noChangeShapeType="1"/>
            </p:cNvSpPr>
            <p:nvPr/>
          </p:nvSpPr>
          <p:spPr bwMode="auto">
            <a:xfrm>
              <a:off x="4320" y="2736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648200" y="1524000"/>
            <a:ext cx="45720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32"/>
          <p:cNvSpPr txBox="1">
            <a:spLocks noChangeArrowheads="1"/>
          </p:cNvSpPr>
          <p:nvPr/>
        </p:nvSpPr>
        <p:spPr bwMode="auto">
          <a:xfrm>
            <a:off x="5257800" y="1676400"/>
            <a:ext cx="221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UCN Shutter</a:t>
            </a:r>
          </a:p>
        </p:txBody>
      </p:sp>
      <p:cxnSp>
        <p:nvCxnSpPr>
          <p:cNvPr id="35" name="Straight Arrow Connector 34"/>
          <p:cNvCxnSpPr>
            <a:stCxn id="8198" idx="1"/>
          </p:cNvCxnSpPr>
          <p:nvPr/>
        </p:nvCxnSpPr>
        <p:spPr>
          <a:xfrm flipH="1" flipV="1">
            <a:off x="4876800" y="1600200"/>
            <a:ext cx="381000" cy="26035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191000" y="19812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1" name="TextBox 37"/>
          <p:cNvSpPr txBox="1">
            <a:spLocks noChangeArrowheads="1"/>
          </p:cNvSpPr>
          <p:nvPr/>
        </p:nvSpPr>
        <p:spPr bwMode="auto">
          <a:xfrm>
            <a:off x="5029200" y="2133600"/>
            <a:ext cx="2195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AFP (spin flipper)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572000" y="2209800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651500" y="27432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-0.05833 3.3487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r>
              <a:rPr lang="en-US" b="1" smtClean="0">
                <a:solidFill>
                  <a:srgbClr val="FF9900"/>
                </a:solidFill>
                <a:latin typeface="Comic Sans MS" pitchFamily="66" charset="0"/>
              </a:rPr>
              <a:t>Example of Depol. data 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(taken after each 1hr beta decay run)</a:t>
            </a:r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44" r="7159" b="9718"/>
          <a:stretch>
            <a:fillRect/>
          </a:stretch>
        </p:blipFill>
        <p:spPr>
          <a:xfrm>
            <a:off x="990600" y="1524000"/>
            <a:ext cx="6943725" cy="4876800"/>
          </a:xfrm>
          <a:noFill/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 flipH="1">
            <a:off x="4876800" y="1905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Sensitivity ~ 0.1% per hour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5" y="252248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In Addition </a:t>
            </a:r>
            <a:r>
              <a:rPr lang="en-US" b="1" dirty="0" smtClean="0">
                <a:solidFill>
                  <a:srgbClr val="FF99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9900"/>
                </a:solidFill>
              </a:rPr>
              <a:t> Roy is part of the </a:t>
            </a:r>
            <a:r>
              <a:rPr lang="en-US" b="1" baseline="30000" dirty="0" smtClean="0">
                <a:solidFill>
                  <a:srgbClr val="FF9900"/>
                </a:solidFill>
              </a:rPr>
              <a:t>225</a:t>
            </a:r>
            <a:r>
              <a:rPr lang="en-US" b="1" dirty="0" smtClean="0">
                <a:solidFill>
                  <a:srgbClr val="FF9900"/>
                </a:solidFill>
              </a:rPr>
              <a:t>Ra EDM exp.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nEDM</a:t>
            </a:r>
            <a:r>
              <a:rPr lang="en-US" dirty="0" smtClean="0"/>
              <a:t>, </a:t>
            </a:r>
            <a:r>
              <a:rPr lang="en-US" baseline="30000" dirty="0" smtClean="0"/>
              <a:t>225</a:t>
            </a:r>
            <a:r>
              <a:rPr lang="en-US" dirty="0" smtClean="0"/>
              <a:t>Ra also looking for </a:t>
            </a:r>
            <a:r>
              <a:rPr lang="en-US" dirty="0" err="1" smtClean="0"/>
              <a:t>hadronic</a:t>
            </a:r>
            <a:r>
              <a:rPr lang="en-US" dirty="0" smtClean="0"/>
              <a:t> EDM </a:t>
            </a:r>
          </a:p>
          <a:p>
            <a:endParaRPr lang="en-US" dirty="0" smtClean="0"/>
          </a:p>
          <a:p>
            <a:r>
              <a:rPr lang="en-US" baseline="30000" dirty="0" smtClean="0"/>
              <a:t>225</a:t>
            </a:r>
            <a:r>
              <a:rPr lang="en-US" dirty="0" smtClean="0"/>
              <a:t>Ra is way ahead of the neutron EDM experiment </a:t>
            </a:r>
          </a:p>
          <a:p>
            <a:endParaRPr lang="en-US" dirty="0" smtClean="0"/>
          </a:p>
          <a:p>
            <a:r>
              <a:rPr lang="en-US" dirty="0" smtClean="0"/>
              <a:t>But Roy is helping </a:t>
            </a:r>
            <a:r>
              <a:rPr lang="en-US" dirty="0" err="1" smtClean="0"/>
              <a:t>nEDM</a:t>
            </a:r>
            <a:r>
              <a:rPr lang="en-US" dirty="0" smtClean="0"/>
              <a:t> catch up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8200" y="2027355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I.  The search for a neutron electric dipole moment with the </a:t>
            </a:r>
            <a:r>
              <a:rPr lang="en-US" b="1" dirty="0" err="1" smtClean="0"/>
              <a:t>nEDM</a:t>
            </a:r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 Experiment </a:t>
            </a:r>
          </a:p>
          <a:p>
            <a:endParaRPr lang="en-US" b="1" dirty="0" smtClean="0"/>
          </a:p>
          <a:p>
            <a:r>
              <a:rPr lang="en-US" b="1" dirty="0" smtClean="0"/>
              <a:t>II.  Continuation of the UCNA experiment to obtain improved precision </a:t>
            </a:r>
            <a:r>
              <a:rPr lang="en-US" b="1" dirty="0" smtClean="0"/>
              <a:t>on </a:t>
            </a:r>
            <a:r>
              <a:rPr lang="en-US" b="1" dirty="0" smtClean="0"/>
              <a:t>λ, the ratio of the weak </a:t>
            </a:r>
            <a:r>
              <a:rPr lang="en-US" b="1" dirty="0" smtClean="0"/>
              <a:t>axial-vector </a:t>
            </a:r>
            <a:r>
              <a:rPr lang="en-US" b="1" dirty="0" smtClean="0"/>
              <a:t>to vector charge of the neutron</a:t>
            </a:r>
          </a:p>
          <a:p>
            <a:endParaRPr lang="en-US" b="1" dirty="0" smtClean="0"/>
          </a:p>
          <a:p>
            <a:r>
              <a:rPr lang="en-US" b="1" dirty="0" smtClean="0"/>
              <a:t>III.  Completion of the </a:t>
            </a:r>
            <a:r>
              <a:rPr lang="en-US" b="1" dirty="0" err="1" smtClean="0"/>
              <a:t>NPDGamma</a:t>
            </a:r>
            <a:r>
              <a:rPr lang="en-US" b="1" dirty="0" smtClean="0"/>
              <a:t> experiment to obtain a precision</a:t>
            </a:r>
          </a:p>
          <a:p>
            <a:r>
              <a:rPr lang="en-US" b="1" dirty="0" smtClean="0"/>
              <a:t>measurement </a:t>
            </a:r>
            <a:r>
              <a:rPr lang="en-US" b="1" dirty="0" smtClean="0"/>
              <a:t>of the weak </a:t>
            </a:r>
            <a:r>
              <a:rPr lang="en-US" b="1" dirty="0" err="1" smtClean="0"/>
              <a:t>isovector</a:t>
            </a:r>
            <a:r>
              <a:rPr lang="en-US" b="1" dirty="0" smtClean="0"/>
              <a:t> </a:t>
            </a:r>
            <a:r>
              <a:rPr lang="en-US" b="1" dirty="0" smtClean="0"/>
              <a:t>nucleon‐nucleon </a:t>
            </a:r>
            <a:r>
              <a:rPr lang="en-US" b="1" dirty="0" err="1" smtClean="0"/>
              <a:t>pion</a:t>
            </a:r>
            <a:r>
              <a:rPr lang="en-US" b="1" dirty="0" smtClean="0"/>
              <a:t> </a:t>
            </a:r>
            <a:r>
              <a:rPr lang="en-US" b="1" dirty="0" smtClean="0"/>
              <a:t>coupling</a:t>
            </a:r>
            <a:r>
              <a:rPr lang="en-US" b="1" dirty="0" smtClean="0"/>
              <a:t> c</a:t>
            </a:r>
            <a:r>
              <a:rPr lang="en-US" b="1" dirty="0" smtClean="0"/>
              <a:t>onstant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IV.  Investment </a:t>
            </a:r>
            <a:r>
              <a:rPr lang="en-US" b="1" dirty="0"/>
              <a:t>in the Nab apparatus with the main goal to determine λ </a:t>
            </a:r>
            <a:r>
              <a:rPr lang="en-US" b="1" dirty="0" smtClean="0"/>
              <a:t>to unprecedented </a:t>
            </a:r>
            <a:r>
              <a:rPr lang="en-US" b="1" dirty="0"/>
              <a:t>precision using a complementary </a:t>
            </a:r>
            <a:r>
              <a:rPr lang="en-US" b="1" dirty="0" smtClean="0"/>
              <a:t>observable </a:t>
            </a:r>
          </a:p>
          <a:p>
            <a:endParaRPr lang="en-US" b="1" dirty="0"/>
          </a:p>
          <a:p>
            <a:r>
              <a:rPr lang="en-US" b="1" dirty="0" smtClean="0"/>
              <a:t>V.  Continuation </a:t>
            </a:r>
            <a:r>
              <a:rPr lang="en-US" b="1" dirty="0"/>
              <a:t>of the </a:t>
            </a:r>
            <a:r>
              <a:rPr lang="en-US" b="1" dirty="0" smtClean="0"/>
              <a:t>NIST-hosted </a:t>
            </a:r>
            <a:r>
              <a:rPr lang="en-US" b="1" dirty="0"/>
              <a:t>experiment to perform the most</a:t>
            </a:r>
          </a:p>
          <a:p>
            <a:r>
              <a:rPr lang="en-US" b="1" dirty="0" smtClean="0"/>
              <a:t>precise </a:t>
            </a:r>
            <a:r>
              <a:rPr lang="en-US" b="1" dirty="0"/>
              <a:t>cold </a:t>
            </a:r>
            <a:r>
              <a:rPr lang="en-US" b="1" dirty="0" smtClean="0"/>
              <a:t>beam-based </a:t>
            </a:r>
            <a:r>
              <a:rPr lang="en-US" b="1" dirty="0"/>
              <a:t>measurement of the neutron </a:t>
            </a:r>
            <a:r>
              <a:rPr lang="en-US" b="1" dirty="0" smtClean="0"/>
              <a:t>lifetime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42038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Priorities of NSAC subcommittee on Fundamental Physics with </a:t>
            </a:r>
            <a:r>
              <a:rPr lang="en-US" sz="3600" b="1" dirty="0" smtClean="0">
                <a:solidFill>
                  <a:srgbClr val="FF9900"/>
                </a:solidFill>
                <a:latin typeface="Comic Sans MS" pitchFamily="66" charset="0"/>
              </a:rPr>
              <a:t>Neutrons (2011)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(How did Roy miss this one?)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362" y="2877203"/>
            <a:ext cx="7499128" cy="906517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2361" y="1962804"/>
            <a:ext cx="7499131" cy="762000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CFDC1-E0DA-4EDD-B323-0DD424FEC6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Discuss UCNA first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UCNA = Ultra-Cold Neutron Asymmetry experiment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1615965" y="3631104"/>
            <a:ext cx="5899150" cy="1708150"/>
            <a:chOff x="1008" y="576"/>
            <a:chExt cx="3716" cy="107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440" y="576"/>
              <a:ext cx="2928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440" y="1104"/>
              <a:ext cx="2928" cy="144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04" y="624"/>
              <a:ext cx="144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512" y="624"/>
              <a:ext cx="144" cy="5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640" y="768"/>
              <a:ext cx="1870" cy="161"/>
              <a:chOff x="1344" y="2832"/>
              <a:chExt cx="1870" cy="161"/>
            </a:xfrm>
          </p:grpSpPr>
          <p:sp>
            <p:nvSpPr>
              <p:cNvPr id="42" name="Freeform 11"/>
              <p:cNvSpPr>
                <a:spLocks/>
              </p:cNvSpPr>
              <p:nvPr/>
            </p:nvSpPr>
            <p:spPr bwMode="auto">
              <a:xfrm rot="-11278425">
                <a:off x="1344" y="2880"/>
                <a:ext cx="50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18"/>
                  </a:cxn>
                  <a:cxn ang="0">
                    <a:pos x="356" y="55"/>
                  </a:cxn>
                  <a:cxn ang="0">
                    <a:pos x="430" y="146"/>
                  </a:cxn>
                  <a:cxn ang="0">
                    <a:pos x="338" y="274"/>
                  </a:cxn>
                  <a:cxn ang="0">
                    <a:pos x="366" y="64"/>
                  </a:cxn>
                  <a:cxn ang="0">
                    <a:pos x="375" y="27"/>
                  </a:cxn>
                  <a:cxn ang="0">
                    <a:pos x="521" y="36"/>
                  </a:cxn>
                  <a:cxn ang="0">
                    <a:pos x="814" y="110"/>
                  </a:cxn>
                  <a:cxn ang="0">
                    <a:pos x="823" y="137"/>
                  </a:cxn>
                  <a:cxn ang="0">
                    <a:pos x="850" y="146"/>
                  </a:cxn>
                  <a:cxn ang="0">
                    <a:pos x="859" y="201"/>
                  </a:cxn>
                  <a:cxn ang="0">
                    <a:pos x="832" y="338"/>
                  </a:cxn>
                  <a:cxn ang="0">
                    <a:pos x="777" y="302"/>
                  </a:cxn>
                  <a:cxn ang="0">
                    <a:pos x="768" y="128"/>
                  </a:cxn>
                  <a:cxn ang="0">
                    <a:pos x="1143" y="137"/>
                  </a:cxn>
                  <a:cxn ang="0">
                    <a:pos x="1289" y="164"/>
                  </a:cxn>
                  <a:cxn ang="0">
                    <a:pos x="1326" y="311"/>
                  </a:cxn>
                  <a:cxn ang="0">
                    <a:pos x="1243" y="375"/>
                  </a:cxn>
                  <a:cxn ang="0">
                    <a:pos x="1262" y="155"/>
                  </a:cxn>
                  <a:cxn ang="0">
                    <a:pos x="1518" y="164"/>
                  </a:cxn>
                  <a:cxn ang="0">
                    <a:pos x="1682" y="210"/>
                  </a:cxn>
                  <a:cxn ang="0">
                    <a:pos x="1728" y="366"/>
                  </a:cxn>
                  <a:cxn ang="0">
                    <a:pos x="1636" y="420"/>
                  </a:cxn>
                  <a:cxn ang="0">
                    <a:pos x="1600" y="338"/>
                  </a:cxn>
                  <a:cxn ang="0">
                    <a:pos x="1609" y="228"/>
                  </a:cxn>
                  <a:cxn ang="0">
                    <a:pos x="1883" y="256"/>
                  </a:cxn>
                  <a:cxn ang="0">
                    <a:pos x="2057" y="283"/>
                  </a:cxn>
                </a:cxnLst>
                <a:rect l="0" t="0" r="r" b="b"/>
                <a:pathLst>
                  <a:path w="2057" h="457">
                    <a:moveTo>
                      <a:pt x="0" y="0"/>
                    </a:moveTo>
                    <a:cubicBezTo>
                      <a:pt x="29" y="2"/>
                      <a:pt x="134" y="9"/>
                      <a:pt x="174" y="18"/>
                    </a:cubicBezTo>
                    <a:cubicBezTo>
                      <a:pt x="257" y="37"/>
                      <a:pt x="261" y="46"/>
                      <a:pt x="356" y="55"/>
                    </a:cubicBezTo>
                    <a:cubicBezTo>
                      <a:pt x="434" y="74"/>
                      <a:pt x="417" y="52"/>
                      <a:pt x="430" y="146"/>
                    </a:cubicBezTo>
                    <a:cubicBezTo>
                      <a:pt x="419" y="266"/>
                      <a:pt x="448" y="290"/>
                      <a:pt x="338" y="274"/>
                    </a:cubicBezTo>
                    <a:cubicBezTo>
                      <a:pt x="320" y="203"/>
                      <a:pt x="282" y="91"/>
                      <a:pt x="366" y="64"/>
                    </a:cubicBezTo>
                    <a:cubicBezTo>
                      <a:pt x="369" y="52"/>
                      <a:pt x="367" y="37"/>
                      <a:pt x="375" y="27"/>
                    </a:cubicBezTo>
                    <a:cubicBezTo>
                      <a:pt x="392" y="5"/>
                      <a:pt x="495" y="32"/>
                      <a:pt x="521" y="36"/>
                    </a:cubicBezTo>
                    <a:cubicBezTo>
                      <a:pt x="576" y="94"/>
                      <a:pt x="741" y="100"/>
                      <a:pt x="814" y="110"/>
                    </a:cubicBezTo>
                    <a:cubicBezTo>
                      <a:pt x="817" y="119"/>
                      <a:pt x="816" y="130"/>
                      <a:pt x="823" y="137"/>
                    </a:cubicBezTo>
                    <a:cubicBezTo>
                      <a:pt x="830" y="144"/>
                      <a:pt x="845" y="138"/>
                      <a:pt x="850" y="146"/>
                    </a:cubicBezTo>
                    <a:cubicBezTo>
                      <a:pt x="859" y="162"/>
                      <a:pt x="856" y="183"/>
                      <a:pt x="859" y="201"/>
                    </a:cubicBezTo>
                    <a:cubicBezTo>
                      <a:pt x="850" y="247"/>
                      <a:pt x="855" y="298"/>
                      <a:pt x="832" y="338"/>
                    </a:cubicBezTo>
                    <a:cubicBezTo>
                      <a:pt x="799" y="395"/>
                      <a:pt x="777" y="303"/>
                      <a:pt x="777" y="302"/>
                    </a:cubicBezTo>
                    <a:cubicBezTo>
                      <a:pt x="766" y="226"/>
                      <a:pt x="759" y="209"/>
                      <a:pt x="768" y="128"/>
                    </a:cubicBezTo>
                    <a:cubicBezTo>
                      <a:pt x="893" y="131"/>
                      <a:pt x="1018" y="129"/>
                      <a:pt x="1143" y="137"/>
                    </a:cubicBezTo>
                    <a:cubicBezTo>
                      <a:pt x="1192" y="140"/>
                      <a:pt x="1240" y="159"/>
                      <a:pt x="1289" y="164"/>
                    </a:cubicBezTo>
                    <a:cubicBezTo>
                      <a:pt x="1329" y="207"/>
                      <a:pt x="1320" y="248"/>
                      <a:pt x="1326" y="311"/>
                    </a:cubicBezTo>
                    <a:cubicBezTo>
                      <a:pt x="1313" y="395"/>
                      <a:pt x="1323" y="391"/>
                      <a:pt x="1243" y="375"/>
                    </a:cubicBezTo>
                    <a:cubicBezTo>
                      <a:pt x="1200" y="308"/>
                      <a:pt x="1174" y="183"/>
                      <a:pt x="1262" y="155"/>
                    </a:cubicBezTo>
                    <a:cubicBezTo>
                      <a:pt x="1347" y="158"/>
                      <a:pt x="1433" y="156"/>
                      <a:pt x="1518" y="164"/>
                    </a:cubicBezTo>
                    <a:cubicBezTo>
                      <a:pt x="1569" y="169"/>
                      <a:pt x="1632" y="197"/>
                      <a:pt x="1682" y="210"/>
                    </a:cubicBezTo>
                    <a:cubicBezTo>
                      <a:pt x="1688" y="267"/>
                      <a:pt x="1687" y="323"/>
                      <a:pt x="1728" y="366"/>
                    </a:cubicBezTo>
                    <a:cubicBezTo>
                      <a:pt x="1718" y="439"/>
                      <a:pt x="1737" y="457"/>
                      <a:pt x="1636" y="420"/>
                    </a:cubicBezTo>
                    <a:cubicBezTo>
                      <a:pt x="1608" y="410"/>
                      <a:pt x="1600" y="338"/>
                      <a:pt x="1600" y="338"/>
                    </a:cubicBezTo>
                    <a:cubicBezTo>
                      <a:pt x="1603" y="301"/>
                      <a:pt x="1577" y="246"/>
                      <a:pt x="1609" y="228"/>
                    </a:cubicBezTo>
                    <a:cubicBezTo>
                      <a:pt x="1641" y="210"/>
                      <a:pt x="1826" y="250"/>
                      <a:pt x="1883" y="256"/>
                    </a:cubicBezTo>
                    <a:cubicBezTo>
                      <a:pt x="1943" y="271"/>
                      <a:pt x="1995" y="283"/>
                      <a:pt x="2057" y="283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 rot="-11278425">
                <a:off x="2208" y="2880"/>
                <a:ext cx="526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18"/>
                  </a:cxn>
                  <a:cxn ang="0">
                    <a:pos x="356" y="55"/>
                  </a:cxn>
                  <a:cxn ang="0">
                    <a:pos x="430" y="146"/>
                  </a:cxn>
                  <a:cxn ang="0">
                    <a:pos x="338" y="274"/>
                  </a:cxn>
                  <a:cxn ang="0">
                    <a:pos x="366" y="64"/>
                  </a:cxn>
                  <a:cxn ang="0">
                    <a:pos x="375" y="27"/>
                  </a:cxn>
                  <a:cxn ang="0">
                    <a:pos x="521" y="36"/>
                  </a:cxn>
                  <a:cxn ang="0">
                    <a:pos x="814" y="110"/>
                  </a:cxn>
                  <a:cxn ang="0">
                    <a:pos x="823" y="137"/>
                  </a:cxn>
                  <a:cxn ang="0">
                    <a:pos x="850" y="146"/>
                  </a:cxn>
                  <a:cxn ang="0">
                    <a:pos x="859" y="201"/>
                  </a:cxn>
                  <a:cxn ang="0">
                    <a:pos x="832" y="338"/>
                  </a:cxn>
                  <a:cxn ang="0">
                    <a:pos x="777" y="302"/>
                  </a:cxn>
                  <a:cxn ang="0">
                    <a:pos x="768" y="128"/>
                  </a:cxn>
                  <a:cxn ang="0">
                    <a:pos x="1143" y="137"/>
                  </a:cxn>
                  <a:cxn ang="0">
                    <a:pos x="1289" y="164"/>
                  </a:cxn>
                  <a:cxn ang="0">
                    <a:pos x="1326" y="311"/>
                  </a:cxn>
                  <a:cxn ang="0">
                    <a:pos x="1243" y="375"/>
                  </a:cxn>
                  <a:cxn ang="0">
                    <a:pos x="1262" y="155"/>
                  </a:cxn>
                  <a:cxn ang="0">
                    <a:pos x="1518" y="164"/>
                  </a:cxn>
                  <a:cxn ang="0">
                    <a:pos x="1682" y="210"/>
                  </a:cxn>
                  <a:cxn ang="0">
                    <a:pos x="1728" y="366"/>
                  </a:cxn>
                  <a:cxn ang="0">
                    <a:pos x="1636" y="420"/>
                  </a:cxn>
                  <a:cxn ang="0">
                    <a:pos x="1600" y="338"/>
                  </a:cxn>
                  <a:cxn ang="0">
                    <a:pos x="1609" y="228"/>
                  </a:cxn>
                  <a:cxn ang="0">
                    <a:pos x="1883" y="256"/>
                  </a:cxn>
                  <a:cxn ang="0">
                    <a:pos x="2057" y="283"/>
                  </a:cxn>
                </a:cxnLst>
                <a:rect l="0" t="0" r="r" b="b"/>
                <a:pathLst>
                  <a:path w="2057" h="457">
                    <a:moveTo>
                      <a:pt x="0" y="0"/>
                    </a:moveTo>
                    <a:cubicBezTo>
                      <a:pt x="29" y="2"/>
                      <a:pt x="134" y="9"/>
                      <a:pt x="174" y="18"/>
                    </a:cubicBezTo>
                    <a:cubicBezTo>
                      <a:pt x="257" y="37"/>
                      <a:pt x="261" y="46"/>
                      <a:pt x="356" y="55"/>
                    </a:cubicBezTo>
                    <a:cubicBezTo>
                      <a:pt x="434" y="74"/>
                      <a:pt x="417" y="52"/>
                      <a:pt x="430" y="146"/>
                    </a:cubicBezTo>
                    <a:cubicBezTo>
                      <a:pt x="419" y="266"/>
                      <a:pt x="448" y="290"/>
                      <a:pt x="338" y="274"/>
                    </a:cubicBezTo>
                    <a:cubicBezTo>
                      <a:pt x="320" y="203"/>
                      <a:pt x="282" y="91"/>
                      <a:pt x="366" y="64"/>
                    </a:cubicBezTo>
                    <a:cubicBezTo>
                      <a:pt x="369" y="52"/>
                      <a:pt x="367" y="37"/>
                      <a:pt x="375" y="27"/>
                    </a:cubicBezTo>
                    <a:cubicBezTo>
                      <a:pt x="392" y="5"/>
                      <a:pt x="495" y="32"/>
                      <a:pt x="521" y="36"/>
                    </a:cubicBezTo>
                    <a:cubicBezTo>
                      <a:pt x="576" y="94"/>
                      <a:pt x="741" y="100"/>
                      <a:pt x="814" y="110"/>
                    </a:cubicBezTo>
                    <a:cubicBezTo>
                      <a:pt x="817" y="119"/>
                      <a:pt x="816" y="130"/>
                      <a:pt x="823" y="137"/>
                    </a:cubicBezTo>
                    <a:cubicBezTo>
                      <a:pt x="830" y="144"/>
                      <a:pt x="845" y="138"/>
                      <a:pt x="850" y="146"/>
                    </a:cubicBezTo>
                    <a:cubicBezTo>
                      <a:pt x="859" y="162"/>
                      <a:pt x="856" y="183"/>
                      <a:pt x="859" y="201"/>
                    </a:cubicBezTo>
                    <a:cubicBezTo>
                      <a:pt x="850" y="247"/>
                      <a:pt x="855" y="298"/>
                      <a:pt x="832" y="338"/>
                    </a:cubicBezTo>
                    <a:cubicBezTo>
                      <a:pt x="799" y="395"/>
                      <a:pt x="777" y="303"/>
                      <a:pt x="777" y="302"/>
                    </a:cubicBezTo>
                    <a:cubicBezTo>
                      <a:pt x="766" y="226"/>
                      <a:pt x="759" y="209"/>
                      <a:pt x="768" y="128"/>
                    </a:cubicBezTo>
                    <a:cubicBezTo>
                      <a:pt x="893" y="131"/>
                      <a:pt x="1018" y="129"/>
                      <a:pt x="1143" y="137"/>
                    </a:cubicBezTo>
                    <a:cubicBezTo>
                      <a:pt x="1192" y="140"/>
                      <a:pt x="1240" y="159"/>
                      <a:pt x="1289" y="164"/>
                    </a:cubicBezTo>
                    <a:cubicBezTo>
                      <a:pt x="1329" y="207"/>
                      <a:pt x="1320" y="248"/>
                      <a:pt x="1326" y="311"/>
                    </a:cubicBezTo>
                    <a:cubicBezTo>
                      <a:pt x="1313" y="395"/>
                      <a:pt x="1323" y="391"/>
                      <a:pt x="1243" y="375"/>
                    </a:cubicBezTo>
                    <a:cubicBezTo>
                      <a:pt x="1200" y="308"/>
                      <a:pt x="1174" y="183"/>
                      <a:pt x="1262" y="155"/>
                    </a:cubicBezTo>
                    <a:cubicBezTo>
                      <a:pt x="1347" y="158"/>
                      <a:pt x="1433" y="156"/>
                      <a:pt x="1518" y="164"/>
                    </a:cubicBezTo>
                    <a:cubicBezTo>
                      <a:pt x="1569" y="169"/>
                      <a:pt x="1632" y="197"/>
                      <a:pt x="1682" y="210"/>
                    </a:cubicBezTo>
                    <a:cubicBezTo>
                      <a:pt x="1688" y="267"/>
                      <a:pt x="1687" y="323"/>
                      <a:pt x="1728" y="366"/>
                    </a:cubicBezTo>
                    <a:cubicBezTo>
                      <a:pt x="1718" y="439"/>
                      <a:pt x="1737" y="457"/>
                      <a:pt x="1636" y="420"/>
                    </a:cubicBezTo>
                    <a:cubicBezTo>
                      <a:pt x="1608" y="410"/>
                      <a:pt x="1600" y="338"/>
                      <a:pt x="1600" y="338"/>
                    </a:cubicBezTo>
                    <a:cubicBezTo>
                      <a:pt x="1603" y="301"/>
                      <a:pt x="1577" y="246"/>
                      <a:pt x="1609" y="228"/>
                    </a:cubicBezTo>
                    <a:cubicBezTo>
                      <a:pt x="1641" y="210"/>
                      <a:pt x="1826" y="250"/>
                      <a:pt x="1883" y="256"/>
                    </a:cubicBezTo>
                    <a:cubicBezTo>
                      <a:pt x="1943" y="271"/>
                      <a:pt x="1995" y="283"/>
                      <a:pt x="2057" y="283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 rot="-11278425">
                <a:off x="1760" y="2882"/>
                <a:ext cx="50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18"/>
                  </a:cxn>
                  <a:cxn ang="0">
                    <a:pos x="356" y="55"/>
                  </a:cxn>
                  <a:cxn ang="0">
                    <a:pos x="430" y="146"/>
                  </a:cxn>
                  <a:cxn ang="0">
                    <a:pos x="338" y="274"/>
                  </a:cxn>
                  <a:cxn ang="0">
                    <a:pos x="366" y="64"/>
                  </a:cxn>
                  <a:cxn ang="0">
                    <a:pos x="375" y="27"/>
                  </a:cxn>
                  <a:cxn ang="0">
                    <a:pos x="521" y="36"/>
                  </a:cxn>
                  <a:cxn ang="0">
                    <a:pos x="814" y="110"/>
                  </a:cxn>
                  <a:cxn ang="0">
                    <a:pos x="823" y="137"/>
                  </a:cxn>
                  <a:cxn ang="0">
                    <a:pos x="850" y="146"/>
                  </a:cxn>
                  <a:cxn ang="0">
                    <a:pos x="859" y="201"/>
                  </a:cxn>
                  <a:cxn ang="0">
                    <a:pos x="832" y="338"/>
                  </a:cxn>
                  <a:cxn ang="0">
                    <a:pos x="777" y="302"/>
                  </a:cxn>
                  <a:cxn ang="0">
                    <a:pos x="768" y="128"/>
                  </a:cxn>
                  <a:cxn ang="0">
                    <a:pos x="1143" y="137"/>
                  </a:cxn>
                  <a:cxn ang="0">
                    <a:pos x="1289" y="164"/>
                  </a:cxn>
                  <a:cxn ang="0">
                    <a:pos x="1326" y="311"/>
                  </a:cxn>
                  <a:cxn ang="0">
                    <a:pos x="1243" y="375"/>
                  </a:cxn>
                  <a:cxn ang="0">
                    <a:pos x="1262" y="155"/>
                  </a:cxn>
                  <a:cxn ang="0">
                    <a:pos x="1518" y="164"/>
                  </a:cxn>
                  <a:cxn ang="0">
                    <a:pos x="1682" y="210"/>
                  </a:cxn>
                  <a:cxn ang="0">
                    <a:pos x="1728" y="366"/>
                  </a:cxn>
                  <a:cxn ang="0">
                    <a:pos x="1636" y="420"/>
                  </a:cxn>
                  <a:cxn ang="0">
                    <a:pos x="1600" y="338"/>
                  </a:cxn>
                  <a:cxn ang="0">
                    <a:pos x="1609" y="228"/>
                  </a:cxn>
                  <a:cxn ang="0">
                    <a:pos x="1883" y="256"/>
                  </a:cxn>
                  <a:cxn ang="0">
                    <a:pos x="2057" y="283"/>
                  </a:cxn>
                </a:cxnLst>
                <a:rect l="0" t="0" r="r" b="b"/>
                <a:pathLst>
                  <a:path w="2057" h="457">
                    <a:moveTo>
                      <a:pt x="0" y="0"/>
                    </a:moveTo>
                    <a:cubicBezTo>
                      <a:pt x="29" y="2"/>
                      <a:pt x="134" y="9"/>
                      <a:pt x="174" y="18"/>
                    </a:cubicBezTo>
                    <a:cubicBezTo>
                      <a:pt x="257" y="37"/>
                      <a:pt x="261" y="46"/>
                      <a:pt x="356" y="55"/>
                    </a:cubicBezTo>
                    <a:cubicBezTo>
                      <a:pt x="434" y="74"/>
                      <a:pt x="417" y="52"/>
                      <a:pt x="430" y="146"/>
                    </a:cubicBezTo>
                    <a:cubicBezTo>
                      <a:pt x="419" y="266"/>
                      <a:pt x="448" y="290"/>
                      <a:pt x="338" y="274"/>
                    </a:cubicBezTo>
                    <a:cubicBezTo>
                      <a:pt x="320" y="203"/>
                      <a:pt x="282" y="91"/>
                      <a:pt x="366" y="64"/>
                    </a:cubicBezTo>
                    <a:cubicBezTo>
                      <a:pt x="369" y="52"/>
                      <a:pt x="367" y="37"/>
                      <a:pt x="375" y="27"/>
                    </a:cubicBezTo>
                    <a:cubicBezTo>
                      <a:pt x="392" y="5"/>
                      <a:pt x="495" y="32"/>
                      <a:pt x="521" y="36"/>
                    </a:cubicBezTo>
                    <a:cubicBezTo>
                      <a:pt x="576" y="94"/>
                      <a:pt x="741" y="100"/>
                      <a:pt x="814" y="110"/>
                    </a:cubicBezTo>
                    <a:cubicBezTo>
                      <a:pt x="817" y="119"/>
                      <a:pt x="816" y="130"/>
                      <a:pt x="823" y="137"/>
                    </a:cubicBezTo>
                    <a:cubicBezTo>
                      <a:pt x="830" y="144"/>
                      <a:pt x="845" y="138"/>
                      <a:pt x="850" y="146"/>
                    </a:cubicBezTo>
                    <a:cubicBezTo>
                      <a:pt x="859" y="162"/>
                      <a:pt x="856" y="183"/>
                      <a:pt x="859" y="201"/>
                    </a:cubicBezTo>
                    <a:cubicBezTo>
                      <a:pt x="850" y="247"/>
                      <a:pt x="855" y="298"/>
                      <a:pt x="832" y="338"/>
                    </a:cubicBezTo>
                    <a:cubicBezTo>
                      <a:pt x="799" y="395"/>
                      <a:pt x="777" y="303"/>
                      <a:pt x="777" y="302"/>
                    </a:cubicBezTo>
                    <a:cubicBezTo>
                      <a:pt x="766" y="226"/>
                      <a:pt x="759" y="209"/>
                      <a:pt x="768" y="128"/>
                    </a:cubicBezTo>
                    <a:cubicBezTo>
                      <a:pt x="893" y="131"/>
                      <a:pt x="1018" y="129"/>
                      <a:pt x="1143" y="137"/>
                    </a:cubicBezTo>
                    <a:cubicBezTo>
                      <a:pt x="1192" y="140"/>
                      <a:pt x="1240" y="159"/>
                      <a:pt x="1289" y="164"/>
                    </a:cubicBezTo>
                    <a:cubicBezTo>
                      <a:pt x="1329" y="207"/>
                      <a:pt x="1320" y="248"/>
                      <a:pt x="1326" y="311"/>
                    </a:cubicBezTo>
                    <a:cubicBezTo>
                      <a:pt x="1313" y="395"/>
                      <a:pt x="1323" y="391"/>
                      <a:pt x="1243" y="375"/>
                    </a:cubicBezTo>
                    <a:cubicBezTo>
                      <a:pt x="1200" y="308"/>
                      <a:pt x="1174" y="183"/>
                      <a:pt x="1262" y="155"/>
                    </a:cubicBezTo>
                    <a:cubicBezTo>
                      <a:pt x="1347" y="158"/>
                      <a:pt x="1433" y="156"/>
                      <a:pt x="1518" y="164"/>
                    </a:cubicBezTo>
                    <a:cubicBezTo>
                      <a:pt x="1569" y="169"/>
                      <a:pt x="1632" y="197"/>
                      <a:pt x="1682" y="210"/>
                    </a:cubicBezTo>
                    <a:cubicBezTo>
                      <a:pt x="1688" y="267"/>
                      <a:pt x="1687" y="323"/>
                      <a:pt x="1728" y="366"/>
                    </a:cubicBezTo>
                    <a:cubicBezTo>
                      <a:pt x="1718" y="439"/>
                      <a:pt x="1737" y="457"/>
                      <a:pt x="1636" y="420"/>
                    </a:cubicBezTo>
                    <a:cubicBezTo>
                      <a:pt x="1608" y="410"/>
                      <a:pt x="1600" y="338"/>
                      <a:pt x="1600" y="338"/>
                    </a:cubicBezTo>
                    <a:cubicBezTo>
                      <a:pt x="1603" y="301"/>
                      <a:pt x="1577" y="246"/>
                      <a:pt x="1609" y="228"/>
                    </a:cubicBezTo>
                    <a:cubicBezTo>
                      <a:pt x="1641" y="210"/>
                      <a:pt x="1826" y="250"/>
                      <a:pt x="1883" y="256"/>
                    </a:cubicBezTo>
                    <a:cubicBezTo>
                      <a:pt x="1943" y="271"/>
                      <a:pt x="1995" y="283"/>
                      <a:pt x="2057" y="283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 rot="-11278425">
                <a:off x="2688" y="2832"/>
                <a:ext cx="526" cy="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18"/>
                  </a:cxn>
                  <a:cxn ang="0">
                    <a:pos x="356" y="55"/>
                  </a:cxn>
                  <a:cxn ang="0">
                    <a:pos x="430" y="146"/>
                  </a:cxn>
                  <a:cxn ang="0">
                    <a:pos x="338" y="274"/>
                  </a:cxn>
                  <a:cxn ang="0">
                    <a:pos x="366" y="64"/>
                  </a:cxn>
                  <a:cxn ang="0">
                    <a:pos x="375" y="27"/>
                  </a:cxn>
                  <a:cxn ang="0">
                    <a:pos x="521" y="36"/>
                  </a:cxn>
                  <a:cxn ang="0">
                    <a:pos x="814" y="110"/>
                  </a:cxn>
                  <a:cxn ang="0">
                    <a:pos x="823" y="137"/>
                  </a:cxn>
                  <a:cxn ang="0">
                    <a:pos x="850" y="146"/>
                  </a:cxn>
                  <a:cxn ang="0">
                    <a:pos x="859" y="201"/>
                  </a:cxn>
                  <a:cxn ang="0">
                    <a:pos x="832" y="338"/>
                  </a:cxn>
                  <a:cxn ang="0">
                    <a:pos x="777" y="302"/>
                  </a:cxn>
                  <a:cxn ang="0">
                    <a:pos x="768" y="128"/>
                  </a:cxn>
                  <a:cxn ang="0">
                    <a:pos x="1143" y="137"/>
                  </a:cxn>
                  <a:cxn ang="0">
                    <a:pos x="1289" y="164"/>
                  </a:cxn>
                  <a:cxn ang="0">
                    <a:pos x="1326" y="311"/>
                  </a:cxn>
                  <a:cxn ang="0">
                    <a:pos x="1243" y="375"/>
                  </a:cxn>
                  <a:cxn ang="0">
                    <a:pos x="1262" y="155"/>
                  </a:cxn>
                  <a:cxn ang="0">
                    <a:pos x="1518" y="164"/>
                  </a:cxn>
                  <a:cxn ang="0">
                    <a:pos x="1682" y="210"/>
                  </a:cxn>
                  <a:cxn ang="0">
                    <a:pos x="1728" y="366"/>
                  </a:cxn>
                  <a:cxn ang="0">
                    <a:pos x="1636" y="420"/>
                  </a:cxn>
                  <a:cxn ang="0">
                    <a:pos x="1600" y="338"/>
                  </a:cxn>
                  <a:cxn ang="0">
                    <a:pos x="1609" y="228"/>
                  </a:cxn>
                  <a:cxn ang="0">
                    <a:pos x="1883" y="256"/>
                  </a:cxn>
                  <a:cxn ang="0">
                    <a:pos x="2057" y="283"/>
                  </a:cxn>
                </a:cxnLst>
                <a:rect l="0" t="0" r="r" b="b"/>
                <a:pathLst>
                  <a:path w="2057" h="457">
                    <a:moveTo>
                      <a:pt x="0" y="0"/>
                    </a:moveTo>
                    <a:cubicBezTo>
                      <a:pt x="29" y="2"/>
                      <a:pt x="134" y="9"/>
                      <a:pt x="174" y="18"/>
                    </a:cubicBezTo>
                    <a:cubicBezTo>
                      <a:pt x="257" y="37"/>
                      <a:pt x="261" y="46"/>
                      <a:pt x="356" y="55"/>
                    </a:cubicBezTo>
                    <a:cubicBezTo>
                      <a:pt x="434" y="74"/>
                      <a:pt x="417" y="52"/>
                      <a:pt x="430" y="146"/>
                    </a:cubicBezTo>
                    <a:cubicBezTo>
                      <a:pt x="419" y="266"/>
                      <a:pt x="448" y="290"/>
                      <a:pt x="338" y="274"/>
                    </a:cubicBezTo>
                    <a:cubicBezTo>
                      <a:pt x="320" y="203"/>
                      <a:pt x="282" y="91"/>
                      <a:pt x="366" y="64"/>
                    </a:cubicBezTo>
                    <a:cubicBezTo>
                      <a:pt x="369" y="52"/>
                      <a:pt x="367" y="37"/>
                      <a:pt x="375" y="27"/>
                    </a:cubicBezTo>
                    <a:cubicBezTo>
                      <a:pt x="392" y="5"/>
                      <a:pt x="495" y="32"/>
                      <a:pt x="521" y="36"/>
                    </a:cubicBezTo>
                    <a:cubicBezTo>
                      <a:pt x="576" y="94"/>
                      <a:pt x="741" y="100"/>
                      <a:pt x="814" y="110"/>
                    </a:cubicBezTo>
                    <a:cubicBezTo>
                      <a:pt x="817" y="119"/>
                      <a:pt x="816" y="130"/>
                      <a:pt x="823" y="137"/>
                    </a:cubicBezTo>
                    <a:cubicBezTo>
                      <a:pt x="830" y="144"/>
                      <a:pt x="845" y="138"/>
                      <a:pt x="850" y="146"/>
                    </a:cubicBezTo>
                    <a:cubicBezTo>
                      <a:pt x="859" y="162"/>
                      <a:pt x="856" y="183"/>
                      <a:pt x="859" y="201"/>
                    </a:cubicBezTo>
                    <a:cubicBezTo>
                      <a:pt x="850" y="247"/>
                      <a:pt x="855" y="298"/>
                      <a:pt x="832" y="338"/>
                    </a:cubicBezTo>
                    <a:cubicBezTo>
                      <a:pt x="799" y="395"/>
                      <a:pt x="777" y="303"/>
                      <a:pt x="777" y="302"/>
                    </a:cubicBezTo>
                    <a:cubicBezTo>
                      <a:pt x="766" y="226"/>
                      <a:pt x="759" y="209"/>
                      <a:pt x="768" y="128"/>
                    </a:cubicBezTo>
                    <a:cubicBezTo>
                      <a:pt x="893" y="131"/>
                      <a:pt x="1018" y="129"/>
                      <a:pt x="1143" y="137"/>
                    </a:cubicBezTo>
                    <a:cubicBezTo>
                      <a:pt x="1192" y="140"/>
                      <a:pt x="1240" y="159"/>
                      <a:pt x="1289" y="164"/>
                    </a:cubicBezTo>
                    <a:cubicBezTo>
                      <a:pt x="1329" y="207"/>
                      <a:pt x="1320" y="248"/>
                      <a:pt x="1326" y="311"/>
                    </a:cubicBezTo>
                    <a:cubicBezTo>
                      <a:pt x="1313" y="395"/>
                      <a:pt x="1323" y="391"/>
                      <a:pt x="1243" y="375"/>
                    </a:cubicBezTo>
                    <a:cubicBezTo>
                      <a:pt x="1200" y="308"/>
                      <a:pt x="1174" y="183"/>
                      <a:pt x="1262" y="155"/>
                    </a:cubicBezTo>
                    <a:cubicBezTo>
                      <a:pt x="1347" y="158"/>
                      <a:pt x="1433" y="156"/>
                      <a:pt x="1518" y="164"/>
                    </a:cubicBezTo>
                    <a:cubicBezTo>
                      <a:pt x="1569" y="169"/>
                      <a:pt x="1632" y="197"/>
                      <a:pt x="1682" y="210"/>
                    </a:cubicBezTo>
                    <a:cubicBezTo>
                      <a:pt x="1688" y="267"/>
                      <a:pt x="1687" y="323"/>
                      <a:pt x="1728" y="366"/>
                    </a:cubicBezTo>
                    <a:cubicBezTo>
                      <a:pt x="1718" y="439"/>
                      <a:pt x="1737" y="457"/>
                      <a:pt x="1636" y="420"/>
                    </a:cubicBezTo>
                    <a:cubicBezTo>
                      <a:pt x="1608" y="410"/>
                      <a:pt x="1600" y="338"/>
                      <a:pt x="1600" y="338"/>
                    </a:cubicBezTo>
                    <a:cubicBezTo>
                      <a:pt x="1603" y="301"/>
                      <a:pt x="1577" y="246"/>
                      <a:pt x="1609" y="228"/>
                    </a:cubicBezTo>
                    <a:cubicBezTo>
                      <a:pt x="1641" y="210"/>
                      <a:pt x="1826" y="250"/>
                      <a:pt x="1883" y="256"/>
                    </a:cubicBezTo>
                    <a:cubicBezTo>
                      <a:pt x="1943" y="271"/>
                      <a:pt x="1995" y="283"/>
                      <a:pt x="2057" y="283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1200" y="912"/>
              <a:ext cx="1454" cy="161"/>
              <a:chOff x="576" y="2784"/>
              <a:chExt cx="1454" cy="161"/>
            </a:xfrm>
          </p:grpSpPr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 rot="11278425" flipH="1">
                <a:off x="1056" y="2832"/>
                <a:ext cx="526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18"/>
                  </a:cxn>
                  <a:cxn ang="0">
                    <a:pos x="356" y="55"/>
                  </a:cxn>
                  <a:cxn ang="0">
                    <a:pos x="430" y="146"/>
                  </a:cxn>
                  <a:cxn ang="0">
                    <a:pos x="338" y="274"/>
                  </a:cxn>
                  <a:cxn ang="0">
                    <a:pos x="366" y="64"/>
                  </a:cxn>
                  <a:cxn ang="0">
                    <a:pos x="375" y="27"/>
                  </a:cxn>
                  <a:cxn ang="0">
                    <a:pos x="521" y="36"/>
                  </a:cxn>
                  <a:cxn ang="0">
                    <a:pos x="814" y="110"/>
                  </a:cxn>
                  <a:cxn ang="0">
                    <a:pos x="823" y="137"/>
                  </a:cxn>
                  <a:cxn ang="0">
                    <a:pos x="850" y="146"/>
                  </a:cxn>
                  <a:cxn ang="0">
                    <a:pos x="859" y="201"/>
                  </a:cxn>
                  <a:cxn ang="0">
                    <a:pos x="832" y="338"/>
                  </a:cxn>
                  <a:cxn ang="0">
                    <a:pos x="777" y="302"/>
                  </a:cxn>
                  <a:cxn ang="0">
                    <a:pos x="768" y="128"/>
                  </a:cxn>
                  <a:cxn ang="0">
                    <a:pos x="1143" y="137"/>
                  </a:cxn>
                  <a:cxn ang="0">
                    <a:pos x="1289" y="164"/>
                  </a:cxn>
                  <a:cxn ang="0">
                    <a:pos x="1326" y="311"/>
                  </a:cxn>
                  <a:cxn ang="0">
                    <a:pos x="1243" y="375"/>
                  </a:cxn>
                  <a:cxn ang="0">
                    <a:pos x="1262" y="155"/>
                  </a:cxn>
                  <a:cxn ang="0">
                    <a:pos x="1518" y="164"/>
                  </a:cxn>
                  <a:cxn ang="0">
                    <a:pos x="1682" y="210"/>
                  </a:cxn>
                  <a:cxn ang="0">
                    <a:pos x="1728" y="366"/>
                  </a:cxn>
                  <a:cxn ang="0">
                    <a:pos x="1636" y="420"/>
                  </a:cxn>
                  <a:cxn ang="0">
                    <a:pos x="1600" y="338"/>
                  </a:cxn>
                  <a:cxn ang="0">
                    <a:pos x="1609" y="228"/>
                  </a:cxn>
                  <a:cxn ang="0">
                    <a:pos x="1883" y="256"/>
                  </a:cxn>
                  <a:cxn ang="0">
                    <a:pos x="2057" y="283"/>
                  </a:cxn>
                </a:cxnLst>
                <a:rect l="0" t="0" r="r" b="b"/>
                <a:pathLst>
                  <a:path w="2057" h="457">
                    <a:moveTo>
                      <a:pt x="0" y="0"/>
                    </a:moveTo>
                    <a:cubicBezTo>
                      <a:pt x="29" y="2"/>
                      <a:pt x="134" y="9"/>
                      <a:pt x="174" y="18"/>
                    </a:cubicBezTo>
                    <a:cubicBezTo>
                      <a:pt x="257" y="37"/>
                      <a:pt x="261" y="46"/>
                      <a:pt x="356" y="55"/>
                    </a:cubicBezTo>
                    <a:cubicBezTo>
                      <a:pt x="434" y="74"/>
                      <a:pt x="417" y="52"/>
                      <a:pt x="430" y="146"/>
                    </a:cubicBezTo>
                    <a:cubicBezTo>
                      <a:pt x="419" y="266"/>
                      <a:pt x="448" y="290"/>
                      <a:pt x="338" y="274"/>
                    </a:cubicBezTo>
                    <a:cubicBezTo>
                      <a:pt x="320" y="203"/>
                      <a:pt x="282" y="91"/>
                      <a:pt x="366" y="64"/>
                    </a:cubicBezTo>
                    <a:cubicBezTo>
                      <a:pt x="369" y="52"/>
                      <a:pt x="367" y="37"/>
                      <a:pt x="375" y="27"/>
                    </a:cubicBezTo>
                    <a:cubicBezTo>
                      <a:pt x="392" y="5"/>
                      <a:pt x="495" y="32"/>
                      <a:pt x="521" y="36"/>
                    </a:cubicBezTo>
                    <a:cubicBezTo>
                      <a:pt x="576" y="94"/>
                      <a:pt x="741" y="100"/>
                      <a:pt x="814" y="110"/>
                    </a:cubicBezTo>
                    <a:cubicBezTo>
                      <a:pt x="817" y="119"/>
                      <a:pt x="816" y="130"/>
                      <a:pt x="823" y="137"/>
                    </a:cubicBezTo>
                    <a:cubicBezTo>
                      <a:pt x="830" y="144"/>
                      <a:pt x="845" y="138"/>
                      <a:pt x="850" y="146"/>
                    </a:cubicBezTo>
                    <a:cubicBezTo>
                      <a:pt x="859" y="162"/>
                      <a:pt x="856" y="183"/>
                      <a:pt x="859" y="201"/>
                    </a:cubicBezTo>
                    <a:cubicBezTo>
                      <a:pt x="850" y="247"/>
                      <a:pt x="855" y="298"/>
                      <a:pt x="832" y="338"/>
                    </a:cubicBezTo>
                    <a:cubicBezTo>
                      <a:pt x="799" y="395"/>
                      <a:pt x="777" y="303"/>
                      <a:pt x="777" y="302"/>
                    </a:cubicBezTo>
                    <a:cubicBezTo>
                      <a:pt x="766" y="226"/>
                      <a:pt x="759" y="209"/>
                      <a:pt x="768" y="128"/>
                    </a:cubicBezTo>
                    <a:cubicBezTo>
                      <a:pt x="893" y="131"/>
                      <a:pt x="1018" y="129"/>
                      <a:pt x="1143" y="137"/>
                    </a:cubicBezTo>
                    <a:cubicBezTo>
                      <a:pt x="1192" y="140"/>
                      <a:pt x="1240" y="159"/>
                      <a:pt x="1289" y="164"/>
                    </a:cubicBezTo>
                    <a:cubicBezTo>
                      <a:pt x="1329" y="207"/>
                      <a:pt x="1320" y="248"/>
                      <a:pt x="1326" y="311"/>
                    </a:cubicBezTo>
                    <a:cubicBezTo>
                      <a:pt x="1313" y="395"/>
                      <a:pt x="1323" y="391"/>
                      <a:pt x="1243" y="375"/>
                    </a:cubicBezTo>
                    <a:cubicBezTo>
                      <a:pt x="1200" y="308"/>
                      <a:pt x="1174" y="183"/>
                      <a:pt x="1262" y="155"/>
                    </a:cubicBezTo>
                    <a:cubicBezTo>
                      <a:pt x="1347" y="158"/>
                      <a:pt x="1433" y="156"/>
                      <a:pt x="1518" y="164"/>
                    </a:cubicBezTo>
                    <a:cubicBezTo>
                      <a:pt x="1569" y="169"/>
                      <a:pt x="1632" y="197"/>
                      <a:pt x="1682" y="210"/>
                    </a:cubicBezTo>
                    <a:cubicBezTo>
                      <a:pt x="1688" y="267"/>
                      <a:pt x="1687" y="323"/>
                      <a:pt x="1728" y="366"/>
                    </a:cubicBezTo>
                    <a:cubicBezTo>
                      <a:pt x="1718" y="439"/>
                      <a:pt x="1737" y="457"/>
                      <a:pt x="1636" y="420"/>
                    </a:cubicBezTo>
                    <a:cubicBezTo>
                      <a:pt x="1608" y="410"/>
                      <a:pt x="1600" y="338"/>
                      <a:pt x="1600" y="338"/>
                    </a:cubicBezTo>
                    <a:cubicBezTo>
                      <a:pt x="1603" y="301"/>
                      <a:pt x="1577" y="246"/>
                      <a:pt x="1609" y="228"/>
                    </a:cubicBezTo>
                    <a:cubicBezTo>
                      <a:pt x="1641" y="210"/>
                      <a:pt x="1826" y="250"/>
                      <a:pt x="1883" y="256"/>
                    </a:cubicBezTo>
                    <a:cubicBezTo>
                      <a:pt x="1943" y="271"/>
                      <a:pt x="1995" y="283"/>
                      <a:pt x="2057" y="283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 rot="11278425" flipH="1">
                <a:off x="1526" y="2834"/>
                <a:ext cx="504" cy="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18"/>
                  </a:cxn>
                  <a:cxn ang="0">
                    <a:pos x="356" y="55"/>
                  </a:cxn>
                  <a:cxn ang="0">
                    <a:pos x="430" y="146"/>
                  </a:cxn>
                  <a:cxn ang="0">
                    <a:pos x="338" y="274"/>
                  </a:cxn>
                  <a:cxn ang="0">
                    <a:pos x="366" y="64"/>
                  </a:cxn>
                  <a:cxn ang="0">
                    <a:pos x="375" y="27"/>
                  </a:cxn>
                  <a:cxn ang="0">
                    <a:pos x="521" y="36"/>
                  </a:cxn>
                  <a:cxn ang="0">
                    <a:pos x="814" y="110"/>
                  </a:cxn>
                  <a:cxn ang="0">
                    <a:pos x="823" y="137"/>
                  </a:cxn>
                  <a:cxn ang="0">
                    <a:pos x="850" y="146"/>
                  </a:cxn>
                  <a:cxn ang="0">
                    <a:pos x="859" y="201"/>
                  </a:cxn>
                  <a:cxn ang="0">
                    <a:pos x="832" y="338"/>
                  </a:cxn>
                  <a:cxn ang="0">
                    <a:pos x="777" y="302"/>
                  </a:cxn>
                  <a:cxn ang="0">
                    <a:pos x="768" y="128"/>
                  </a:cxn>
                  <a:cxn ang="0">
                    <a:pos x="1143" y="137"/>
                  </a:cxn>
                  <a:cxn ang="0">
                    <a:pos x="1289" y="164"/>
                  </a:cxn>
                  <a:cxn ang="0">
                    <a:pos x="1326" y="311"/>
                  </a:cxn>
                  <a:cxn ang="0">
                    <a:pos x="1243" y="375"/>
                  </a:cxn>
                  <a:cxn ang="0">
                    <a:pos x="1262" y="155"/>
                  </a:cxn>
                  <a:cxn ang="0">
                    <a:pos x="1518" y="164"/>
                  </a:cxn>
                  <a:cxn ang="0">
                    <a:pos x="1682" y="210"/>
                  </a:cxn>
                  <a:cxn ang="0">
                    <a:pos x="1728" y="366"/>
                  </a:cxn>
                  <a:cxn ang="0">
                    <a:pos x="1636" y="420"/>
                  </a:cxn>
                  <a:cxn ang="0">
                    <a:pos x="1600" y="338"/>
                  </a:cxn>
                  <a:cxn ang="0">
                    <a:pos x="1609" y="228"/>
                  </a:cxn>
                  <a:cxn ang="0">
                    <a:pos x="1883" y="256"/>
                  </a:cxn>
                  <a:cxn ang="0">
                    <a:pos x="2057" y="283"/>
                  </a:cxn>
                </a:cxnLst>
                <a:rect l="0" t="0" r="r" b="b"/>
                <a:pathLst>
                  <a:path w="2057" h="457">
                    <a:moveTo>
                      <a:pt x="0" y="0"/>
                    </a:moveTo>
                    <a:cubicBezTo>
                      <a:pt x="29" y="2"/>
                      <a:pt x="134" y="9"/>
                      <a:pt x="174" y="18"/>
                    </a:cubicBezTo>
                    <a:cubicBezTo>
                      <a:pt x="257" y="37"/>
                      <a:pt x="261" y="46"/>
                      <a:pt x="356" y="55"/>
                    </a:cubicBezTo>
                    <a:cubicBezTo>
                      <a:pt x="434" y="74"/>
                      <a:pt x="417" y="52"/>
                      <a:pt x="430" y="146"/>
                    </a:cubicBezTo>
                    <a:cubicBezTo>
                      <a:pt x="419" y="266"/>
                      <a:pt x="448" y="290"/>
                      <a:pt x="338" y="274"/>
                    </a:cubicBezTo>
                    <a:cubicBezTo>
                      <a:pt x="320" y="203"/>
                      <a:pt x="282" y="91"/>
                      <a:pt x="366" y="64"/>
                    </a:cubicBezTo>
                    <a:cubicBezTo>
                      <a:pt x="369" y="52"/>
                      <a:pt x="367" y="37"/>
                      <a:pt x="375" y="27"/>
                    </a:cubicBezTo>
                    <a:cubicBezTo>
                      <a:pt x="392" y="5"/>
                      <a:pt x="495" y="32"/>
                      <a:pt x="521" y="36"/>
                    </a:cubicBezTo>
                    <a:cubicBezTo>
                      <a:pt x="576" y="94"/>
                      <a:pt x="741" y="100"/>
                      <a:pt x="814" y="110"/>
                    </a:cubicBezTo>
                    <a:cubicBezTo>
                      <a:pt x="817" y="119"/>
                      <a:pt x="816" y="130"/>
                      <a:pt x="823" y="137"/>
                    </a:cubicBezTo>
                    <a:cubicBezTo>
                      <a:pt x="830" y="144"/>
                      <a:pt x="845" y="138"/>
                      <a:pt x="850" y="146"/>
                    </a:cubicBezTo>
                    <a:cubicBezTo>
                      <a:pt x="859" y="162"/>
                      <a:pt x="856" y="183"/>
                      <a:pt x="859" y="201"/>
                    </a:cubicBezTo>
                    <a:cubicBezTo>
                      <a:pt x="850" y="247"/>
                      <a:pt x="855" y="298"/>
                      <a:pt x="832" y="338"/>
                    </a:cubicBezTo>
                    <a:cubicBezTo>
                      <a:pt x="799" y="395"/>
                      <a:pt x="777" y="303"/>
                      <a:pt x="777" y="302"/>
                    </a:cubicBezTo>
                    <a:cubicBezTo>
                      <a:pt x="766" y="226"/>
                      <a:pt x="759" y="209"/>
                      <a:pt x="768" y="128"/>
                    </a:cubicBezTo>
                    <a:cubicBezTo>
                      <a:pt x="893" y="131"/>
                      <a:pt x="1018" y="129"/>
                      <a:pt x="1143" y="137"/>
                    </a:cubicBezTo>
                    <a:cubicBezTo>
                      <a:pt x="1192" y="140"/>
                      <a:pt x="1240" y="159"/>
                      <a:pt x="1289" y="164"/>
                    </a:cubicBezTo>
                    <a:cubicBezTo>
                      <a:pt x="1329" y="207"/>
                      <a:pt x="1320" y="248"/>
                      <a:pt x="1326" y="311"/>
                    </a:cubicBezTo>
                    <a:cubicBezTo>
                      <a:pt x="1313" y="395"/>
                      <a:pt x="1323" y="391"/>
                      <a:pt x="1243" y="375"/>
                    </a:cubicBezTo>
                    <a:cubicBezTo>
                      <a:pt x="1200" y="308"/>
                      <a:pt x="1174" y="183"/>
                      <a:pt x="1262" y="155"/>
                    </a:cubicBezTo>
                    <a:cubicBezTo>
                      <a:pt x="1347" y="158"/>
                      <a:pt x="1433" y="156"/>
                      <a:pt x="1518" y="164"/>
                    </a:cubicBezTo>
                    <a:cubicBezTo>
                      <a:pt x="1569" y="169"/>
                      <a:pt x="1632" y="197"/>
                      <a:pt x="1682" y="210"/>
                    </a:cubicBezTo>
                    <a:cubicBezTo>
                      <a:pt x="1688" y="267"/>
                      <a:pt x="1687" y="323"/>
                      <a:pt x="1728" y="366"/>
                    </a:cubicBezTo>
                    <a:cubicBezTo>
                      <a:pt x="1718" y="439"/>
                      <a:pt x="1737" y="457"/>
                      <a:pt x="1636" y="420"/>
                    </a:cubicBezTo>
                    <a:cubicBezTo>
                      <a:pt x="1608" y="410"/>
                      <a:pt x="1600" y="338"/>
                      <a:pt x="1600" y="338"/>
                    </a:cubicBezTo>
                    <a:cubicBezTo>
                      <a:pt x="1603" y="301"/>
                      <a:pt x="1577" y="246"/>
                      <a:pt x="1609" y="228"/>
                    </a:cubicBezTo>
                    <a:cubicBezTo>
                      <a:pt x="1641" y="210"/>
                      <a:pt x="1826" y="250"/>
                      <a:pt x="1883" y="256"/>
                    </a:cubicBezTo>
                    <a:cubicBezTo>
                      <a:pt x="1943" y="271"/>
                      <a:pt x="1995" y="283"/>
                      <a:pt x="2057" y="283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 rot="11278425" flipH="1">
                <a:off x="576" y="2784"/>
                <a:ext cx="526" cy="1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" y="18"/>
                  </a:cxn>
                  <a:cxn ang="0">
                    <a:pos x="356" y="55"/>
                  </a:cxn>
                  <a:cxn ang="0">
                    <a:pos x="430" y="146"/>
                  </a:cxn>
                  <a:cxn ang="0">
                    <a:pos x="338" y="274"/>
                  </a:cxn>
                  <a:cxn ang="0">
                    <a:pos x="366" y="64"/>
                  </a:cxn>
                  <a:cxn ang="0">
                    <a:pos x="375" y="27"/>
                  </a:cxn>
                  <a:cxn ang="0">
                    <a:pos x="521" y="36"/>
                  </a:cxn>
                  <a:cxn ang="0">
                    <a:pos x="814" y="110"/>
                  </a:cxn>
                  <a:cxn ang="0">
                    <a:pos x="823" y="137"/>
                  </a:cxn>
                  <a:cxn ang="0">
                    <a:pos x="850" y="146"/>
                  </a:cxn>
                  <a:cxn ang="0">
                    <a:pos x="859" y="201"/>
                  </a:cxn>
                  <a:cxn ang="0">
                    <a:pos x="832" y="338"/>
                  </a:cxn>
                  <a:cxn ang="0">
                    <a:pos x="777" y="302"/>
                  </a:cxn>
                  <a:cxn ang="0">
                    <a:pos x="768" y="128"/>
                  </a:cxn>
                  <a:cxn ang="0">
                    <a:pos x="1143" y="137"/>
                  </a:cxn>
                  <a:cxn ang="0">
                    <a:pos x="1289" y="164"/>
                  </a:cxn>
                  <a:cxn ang="0">
                    <a:pos x="1326" y="311"/>
                  </a:cxn>
                  <a:cxn ang="0">
                    <a:pos x="1243" y="375"/>
                  </a:cxn>
                  <a:cxn ang="0">
                    <a:pos x="1262" y="155"/>
                  </a:cxn>
                  <a:cxn ang="0">
                    <a:pos x="1518" y="164"/>
                  </a:cxn>
                  <a:cxn ang="0">
                    <a:pos x="1682" y="210"/>
                  </a:cxn>
                  <a:cxn ang="0">
                    <a:pos x="1728" y="366"/>
                  </a:cxn>
                  <a:cxn ang="0">
                    <a:pos x="1636" y="420"/>
                  </a:cxn>
                  <a:cxn ang="0">
                    <a:pos x="1600" y="338"/>
                  </a:cxn>
                  <a:cxn ang="0">
                    <a:pos x="1609" y="228"/>
                  </a:cxn>
                  <a:cxn ang="0">
                    <a:pos x="1883" y="256"/>
                  </a:cxn>
                  <a:cxn ang="0">
                    <a:pos x="2057" y="283"/>
                  </a:cxn>
                </a:cxnLst>
                <a:rect l="0" t="0" r="r" b="b"/>
                <a:pathLst>
                  <a:path w="2057" h="457">
                    <a:moveTo>
                      <a:pt x="0" y="0"/>
                    </a:moveTo>
                    <a:cubicBezTo>
                      <a:pt x="29" y="2"/>
                      <a:pt x="134" y="9"/>
                      <a:pt x="174" y="18"/>
                    </a:cubicBezTo>
                    <a:cubicBezTo>
                      <a:pt x="257" y="37"/>
                      <a:pt x="261" y="46"/>
                      <a:pt x="356" y="55"/>
                    </a:cubicBezTo>
                    <a:cubicBezTo>
                      <a:pt x="434" y="74"/>
                      <a:pt x="417" y="52"/>
                      <a:pt x="430" y="146"/>
                    </a:cubicBezTo>
                    <a:cubicBezTo>
                      <a:pt x="419" y="266"/>
                      <a:pt x="448" y="290"/>
                      <a:pt x="338" y="274"/>
                    </a:cubicBezTo>
                    <a:cubicBezTo>
                      <a:pt x="320" y="203"/>
                      <a:pt x="282" y="91"/>
                      <a:pt x="366" y="64"/>
                    </a:cubicBezTo>
                    <a:cubicBezTo>
                      <a:pt x="369" y="52"/>
                      <a:pt x="367" y="37"/>
                      <a:pt x="375" y="27"/>
                    </a:cubicBezTo>
                    <a:cubicBezTo>
                      <a:pt x="392" y="5"/>
                      <a:pt x="495" y="32"/>
                      <a:pt x="521" y="36"/>
                    </a:cubicBezTo>
                    <a:cubicBezTo>
                      <a:pt x="576" y="94"/>
                      <a:pt x="741" y="100"/>
                      <a:pt x="814" y="110"/>
                    </a:cubicBezTo>
                    <a:cubicBezTo>
                      <a:pt x="817" y="119"/>
                      <a:pt x="816" y="130"/>
                      <a:pt x="823" y="137"/>
                    </a:cubicBezTo>
                    <a:cubicBezTo>
                      <a:pt x="830" y="144"/>
                      <a:pt x="845" y="138"/>
                      <a:pt x="850" y="146"/>
                    </a:cubicBezTo>
                    <a:cubicBezTo>
                      <a:pt x="859" y="162"/>
                      <a:pt x="856" y="183"/>
                      <a:pt x="859" y="201"/>
                    </a:cubicBezTo>
                    <a:cubicBezTo>
                      <a:pt x="850" y="247"/>
                      <a:pt x="855" y="298"/>
                      <a:pt x="832" y="338"/>
                    </a:cubicBezTo>
                    <a:cubicBezTo>
                      <a:pt x="799" y="395"/>
                      <a:pt x="777" y="303"/>
                      <a:pt x="777" y="302"/>
                    </a:cubicBezTo>
                    <a:cubicBezTo>
                      <a:pt x="766" y="226"/>
                      <a:pt x="759" y="209"/>
                      <a:pt x="768" y="128"/>
                    </a:cubicBezTo>
                    <a:cubicBezTo>
                      <a:pt x="893" y="131"/>
                      <a:pt x="1018" y="129"/>
                      <a:pt x="1143" y="137"/>
                    </a:cubicBezTo>
                    <a:cubicBezTo>
                      <a:pt x="1192" y="140"/>
                      <a:pt x="1240" y="159"/>
                      <a:pt x="1289" y="164"/>
                    </a:cubicBezTo>
                    <a:cubicBezTo>
                      <a:pt x="1329" y="207"/>
                      <a:pt x="1320" y="248"/>
                      <a:pt x="1326" y="311"/>
                    </a:cubicBezTo>
                    <a:cubicBezTo>
                      <a:pt x="1313" y="395"/>
                      <a:pt x="1323" y="391"/>
                      <a:pt x="1243" y="375"/>
                    </a:cubicBezTo>
                    <a:cubicBezTo>
                      <a:pt x="1200" y="308"/>
                      <a:pt x="1174" y="183"/>
                      <a:pt x="1262" y="155"/>
                    </a:cubicBezTo>
                    <a:cubicBezTo>
                      <a:pt x="1347" y="158"/>
                      <a:pt x="1433" y="156"/>
                      <a:pt x="1518" y="164"/>
                    </a:cubicBezTo>
                    <a:cubicBezTo>
                      <a:pt x="1569" y="169"/>
                      <a:pt x="1632" y="197"/>
                      <a:pt x="1682" y="210"/>
                    </a:cubicBezTo>
                    <a:cubicBezTo>
                      <a:pt x="1688" y="267"/>
                      <a:pt x="1687" y="323"/>
                      <a:pt x="1728" y="366"/>
                    </a:cubicBezTo>
                    <a:cubicBezTo>
                      <a:pt x="1718" y="439"/>
                      <a:pt x="1737" y="457"/>
                      <a:pt x="1636" y="420"/>
                    </a:cubicBezTo>
                    <a:cubicBezTo>
                      <a:pt x="1608" y="410"/>
                      <a:pt x="1600" y="338"/>
                      <a:pt x="1600" y="338"/>
                    </a:cubicBezTo>
                    <a:cubicBezTo>
                      <a:pt x="1603" y="301"/>
                      <a:pt x="1577" y="246"/>
                      <a:pt x="1609" y="228"/>
                    </a:cubicBezTo>
                    <a:cubicBezTo>
                      <a:pt x="1641" y="210"/>
                      <a:pt x="1826" y="250"/>
                      <a:pt x="1883" y="256"/>
                    </a:cubicBezTo>
                    <a:cubicBezTo>
                      <a:pt x="1943" y="271"/>
                      <a:pt x="1995" y="283"/>
                      <a:pt x="2057" y="283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" name="Object 19"/>
            <p:cNvGraphicFramePr>
              <a:graphicFrameLocks noChangeAspect="1"/>
            </p:cNvGraphicFramePr>
            <p:nvPr/>
          </p:nvGraphicFramePr>
          <p:xfrm>
            <a:off x="1008" y="1344"/>
            <a:ext cx="260" cy="260"/>
          </p:xfrm>
          <a:graphic>
            <a:graphicData uri="http://schemas.openxmlformats.org/presentationml/2006/ole">
              <p:oleObj spid="_x0000_s472066" name="Equation" r:id="rId3" imgW="215640" imgH="215640" progId="Equation.3">
                <p:embed/>
              </p:oleObj>
            </a:graphicData>
          </a:graphic>
        </p:graphicFrame>
        <p:graphicFrame>
          <p:nvGraphicFramePr>
            <p:cNvPr id="14" name="Object 20"/>
            <p:cNvGraphicFramePr>
              <a:graphicFrameLocks noChangeAspect="1"/>
            </p:cNvGraphicFramePr>
            <p:nvPr/>
          </p:nvGraphicFramePr>
          <p:xfrm>
            <a:off x="4464" y="1392"/>
            <a:ext cx="260" cy="260"/>
          </p:xfrm>
          <a:graphic>
            <a:graphicData uri="http://schemas.openxmlformats.org/presentationml/2006/ole">
              <p:oleObj spid="_x0000_s472067" name="Equation" r:id="rId4" imgW="215640" imgH="215640" progId="Equation.3">
                <p:embed/>
              </p:oleObj>
            </a:graphicData>
          </a:graphic>
        </p:graphicFrame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1824" y="816"/>
              <a:ext cx="148" cy="48"/>
              <a:chOff x="1776" y="1802"/>
              <a:chExt cx="148" cy="48"/>
            </a:xfrm>
          </p:grpSpPr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9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3264" y="1008"/>
              <a:ext cx="148" cy="48"/>
              <a:chOff x="1776" y="1802"/>
              <a:chExt cx="148" cy="48"/>
            </a:xfrm>
          </p:grpSpPr>
          <p:sp>
            <p:nvSpPr>
              <p:cNvPr id="35" name="Freeform 42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43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2016" y="1008"/>
              <a:ext cx="148" cy="48"/>
              <a:chOff x="1776" y="1802"/>
              <a:chExt cx="148" cy="48"/>
            </a:xfrm>
          </p:grpSpPr>
          <p:sp>
            <p:nvSpPr>
              <p:cNvPr id="33" name="Freeform 45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46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47"/>
            <p:cNvGrpSpPr>
              <a:grpSpLocks/>
            </p:cNvGrpSpPr>
            <p:nvPr/>
          </p:nvGrpSpPr>
          <p:grpSpPr bwMode="auto">
            <a:xfrm>
              <a:off x="2736" y="1008"/>
              <a:ext cx="148" cy="48"/>
              <a:chOff x="1776" y="1802"/>
              <a:chExt cx="148" cy="48"/>
            </a:xfrm>
          </p:grpSpPr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Oval 49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50"/>
            <p:cNvGrpSpPr>
              <a:grpSpLocks/>
            </p:cNvGrpSpPr>
            <p:nvPr/>
          </p:nvGrpSpPr>
          <p:grpSpPr bwMode="auto">
            <a:xfrm>
              <a:off x="3552" y="768"/>
              <a:ext cx="148" cy="48"/>
              <a:chOff x="1776" y="1802"/>
              <a:chExt cx="148" cy="48"/>
            </a:xfrm>
          </p:grpSpPr>
          <p:sp>
            <p:nvSpPr>
              <p:cNvPr id="29" name="Freeform 51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Oval 52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2256" y="768"/>
              <a:ext cx="148" cy="48"/>
              <a:chOff x="1776" y="1802"/>
              <a:chExt cx="148" cy="48"/>
            </a:xfrm>
          </p:grpSpPr>
          <p:sp>
            <p:nvSpPr>
              <p:cNvPr id="27" name="Freeform 54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55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56"/>
            <p:cNvGrpSpPr>
              <a:grpSpLocks/>
            </p:cNvGrpSpPr>
            <p:nvPr/>
          </p:nvGrpSpPr>
          <p:grpSpPr bwMode="auto">
            <a:xfrm>
              <a:off x="2976" y="768"/>
              <a:ext cx="148" cy="48"/>
              <a:chOff x="1776" y="1802"/>
              <a:chExt cx="148" cy="48"/>
            </a:xfrm>
          </p:grpSpPr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58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59"/>
            <p:cNvGrpSpPr>
              <a:grpSpLocks/>
            </p:cNvGrpSpPr>
            <p:nvPr/>
          </p:nvGrpSpPr>
          <p:grpSpPr bwMode="auto">
            <a:xfrm>
              <a:off x="3792" y="1008"/>
              <a:ext cx="148" cy="48"/>
              <a:chOff x="1776" y="1802"/>
              <a:chExt cx="148" cy="48"/>
            </a:xfrm>
          </p:grpSpPr>
          <p:sp>
            <p:nvSpPr>
              <p:cNvPr id="23" name="Freeform 60"/>
              <p:cNvSpPr>
                <a:spLocks/>
              </p:cNvSpPr>
              <p:nvPr/>
            </p:nvSpPr>
            <p:spPr bwMode="auto">
              <a:xfrm>
                <a:off x="1776" y="1824"/>
                <a:ext cx="148" cy="1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1"/>
                  </a:cxn>
                </a:cxnLst>
                <a:rect l="0" t="0" r="r" b="b"/>
                <a:pathLst>
                  <a:path w="148" h="1">
                    <a:moveTo>
                      <a:pt x="148" y="0"/>
                    </a:moveTo>
                    <a:lnTo>
                      <a:pt x="0" y="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61"/>
              <p:cNvSpPr>
                <a:spLocks noChangeArrowheads="1"/>
              </p:cNvSpPr>
              <p:nvPr/>
            </p:nvSpPr>
            <p:spPr bwMode="auto">
              <a:xfrm>
                <a:off x="1842" y="1802"/>
                <a:ext cx="48" cy="4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472068" name="Object 7"/>
          <p:cNvGraphicFramePr>
            <a:graphicFrameLocks noChangeAspect="1"/>
          </p:cNvGraphicFramePr>
          <p:nvPr/>
        </p:nvGraphicFramePr>
        <p:xfrm>
          <a:off x="3121572" y="5244662"/>
          <a:ext cx="1868488" cy="814388"/>
        </p:xfrm>
        <a:graphic>
          <a:graphicData uri="http://schemas.openxmlformats.org/presentationml/2006/ole">
            <p:oleObj spid="_x0000_s472068" name="Equation" r:id="rId5" imgW="990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49670"/>
            <a:ext cx="7516731" cy="577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9900"/>
                </a:solidFill>
                <a:latin typeface="Comic Sans MS" pitchFamily="66" charset="0"/>
              </a:rPr>
              <a:t>Neutron Decay Rate</a:t>
            </a:r>
            <a:endParaRPr lang="en-US" sz="40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20207" y="1371600"/>
            <a:ext cx="1008993" cy="533400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5334000"/>
            <a:ext cx="83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7069" y="1483117"/>
            <a:ext cx="1413528" cy="369332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A-correlation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966" y="556952"/>
            <a:ext cx="8001000" cy="61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0" y="27432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6096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10600" y="6477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Lifetime (</a:t>
            </a:r>
            <a:r>
              <a:rPr lang="en-US" b="1" dirty="0" err="1" smtClean="0">
                <a:solidFill>
                  <a:srgbClr val="FF9900"/>
                </a:solidFill>
                <a:latin typeface="Symbol" pitchFamily="18" charset="2"/>
              </a:rPr>
              <a:t>t</a:t>
            </a:r>
            <a:r>
              <a:rPr lang="en-US" b="1" baseline="-25000" dirty="0" err="1" smtClean="0">
                <a:solidFill>
                  <a:srgbClr val="FF9900"/>
                </a:solidFill>
                <a:latin typeface="Comic Sans MS" pitchFamily="66" charset="0"/>
              </a:rPr>
              <a:t>n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) and 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</a:rPr>
              <a:t>A-correlation </a:t>
            </a:r>
            <a:endParaRPr lang="en-US" sz="360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722883" y="5628290"/>
            <a:ext cx="1056289" cy="3941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96739" y="5939221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Electro-weak Standard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7455"/>
            <a:ext cx="7772400" cy="171051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i="1" dirty="0" err="1" smtClean="0">
                <a:solidFill>
                  <a:srgbClr val="FF9900"/>
                </a:solidFill>
              </a:rPr>
              <a:t>V</a:t>
            </a:r>
            <a:r>
              <a:rPr lang="en-US" sz="2800" b="1" i="1" baseline="-25000" dirty="0" err="1" smtClean="0">
                <a:solidFill>
                  <a:srgbClr val="FF9900"/>
                </a:solidFill>
              </a:rPr>
              <a:t>ud</a:t>
            </a:r>
            <a:r>
              <a:rPr lang="en-US" sz="2800" b="1" i="1" dirty="0" smtClean="0">
                <a:solidFill>
                  <a:srgbClr val="FF9900"/>
                </a:solidFill>
              </a:rPr>
              <a:t> </a:t>
            </a:r>
            <a:r>
              <a:rPr lang="en-US" sz="2800" b="1" dirty="0" smtClean="0">
                <a:solidFill>
                  <a:srgbClr val="FF9900"/>
                </a:solidFill>
              </a:rPr>
              <a:t>AND </a:t>
            </a:r>
            <a:r>
              <a:rPr lang="en-US" sz="2800" b="1" dirty="0" smtClean="0">
                <a:solidFill>
                  <a:srgbClr val="FF9900"/>
                </a:solidFill>
              </a:rPr>
              <a:t>CKM UNITARITY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Particle Data Group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0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823" t="48552" r="15087" b="32832"/>
          <a:stretch>
            <a:fillRect/>
          </a:stretch>
        </p:blipFill>
        <p:spPr bwMode="auto">
          <a:xfrm>
            <a:off x="563797" y="2112591"/>
            <a:ext cx="7880470" cy="15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3868471" y="2144113"/>
            <a:ext cx="4439959" cy="369332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7997" y="2502380"/>
            <a:ext cx="7663042" cy="733908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7732" y="3239010"/>
            <a:ext cx="3236237" cy="369332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67104" y="2128341"/>
            <a:ext cx="2979682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EB644-3F3C-422E-9925-8B7C5D099D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102100"/>
            <a:ext cx="9329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Goals of UCNA: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Precision measurement of </a:t>
            </a:r>
            <a:r>
              <a:rPr lang="en-US" sz="2000" b="1" dirty="0" err="1" smtClean="0">
                <a:solidFill>
                  <a:srgbClr val="FF0000"/>
                </a:solidFill>
              </a:rPr>
              <a:t>g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g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V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Precision measurement of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ud</a:t>
            </a:r>
            <a:endParaRPr lang="en-US" sz="2000" b="1" baseline="-25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Test </a:t>
            </a:r>
            <a:r>
              <a:rPr lang="en-US" sz="2000" b="1" dirty="0" err="1" smtClean="0">
                <a:solidFill>
                  <a:srgbClr val="FF0000"/>
                </a:solidFill>
              </a:rPr>
              <a:t>Unitarity</a:t>
            </a:r>
            <a:r>
              <a:rPr lang="en-US" sz="2000" b="1" dirty="0" smtClean="0">
                <a:solidFill>
                  <a:srgbClr val="FF0000"/>
                </a:solidFill>
              </a:rPr>
              <a:t> of quark weak-mixing matrix (</a:t>
            </a:r>
            <a:r>
              <a:rPr lang="en-US" sz="2000" b="1" dirty="0" err="1" smtClean="0">
                <a:solidFill>
                  <a:srgbClr val="FF0000"/>
                </a:solidFill>
              </a:rPr>
              <a:t>Cabbibo</a:t>
            </a:r>
            <a:r>
              <a:rPr lang="en-US" sz="2000" b="1" dirty="0" smtClean="0">
                <a:solidFill>
                  <a:srgbClr val="FF0000"/>
                </a:solidFill>
              </a:rPr>
              <a:t>-Kobayashi-</a:t>
            </a:r>
            <a:r>
              <a:rPr lang="en-US" sz="2000" b="1" dirty="0" err="1" smtClean="0">
                <a:solidFill>
                  <a:srgbClr val="FF0000"/>
                </a:solidFill>
              </a:rPr>
              <a:t>Maskawa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Evidence for physics beyond the Standard Model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F</a:t>
            </a:r>
            <a:r>
              <a:rPr lang="en-US" sz="2000" b="1" dirty="0" smtClean="0">
                <a:solidFill>
                  <a:srgbClr val="FF0000"/>
                </a:solidFill>
              </a:rPr>
              <a:t>ew </a:t>
            </a:r>
            <a:r>
              <a:rPr lang="en-US" sz="2000" b="1" dirty="0" err="1" smtClean="0">
                <a:solidFill>
                  <a:srgbClr val="FF0000"/>
                </a:solidFill>
              </a:rPr>
              <a:t>TeV</a:t>
            </a:r>
            <a:r>
              <a:rPr lang="en-US" sz="2000" b="1" dirty="0" smtClean="0">
                <a:solidFill>
                  <a:srgbClr val="FF0000"/>
                </a:solidFill>
              </a:rPr>
              <a:t> scale probed with ~ few 0.1% scale measurements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UIUC_colloq_0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IUC_colloq_06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UC_colloq_0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UC_colloq_0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UC_colloq_0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UC_colloq_0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UC_colloq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UC_colloq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UC_colloq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76382</TotalTime>
  <Words>1996</Words>
  <Application>Microsoft Office PowerPoint</Application>
  <PresentationFormat>On-screen Show (4:3)</PresentationFormat>
  <Paragraphs>432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Theme1</vt:lpstr>
      <vt:lpstr>Custom Design</vt:lpstr>
      <vt:lpstr>Equation</vt:lpstr>
      <vt:lpstr>Microsoft Equation 3.0</vt:lpstr>
      <vt:lpstr>Precision Measurements with Free Neutrons</vt:lpstr>
      <vt:lpstr>My Interactions with RJH</vt:lpstr>
      <vt:lpstr>RJH + precision polarized neutron exps. </vt:lpstr>
      <vt:lpstr>In Addition  Roy is part of the 225Ra EDM exp.</vt:lpstr>
      <vt:lpstr>Priorities of NSAC subcommittee on Fundamental Physics with Neutrons (2011) (How did Roy miss this one?)</vt:lpstr>
      <vt:lpstr>Discuss UCNA first</vt:lpstr>
      <vt:lpstr>Neutron Decay Rate</vt:lpstr>
      <vt:lpstr>Lifetime (tn) and A-correlation </vt:lpstr>
      <vt:lpstr>Vud AND CKM UNITARITY Particle Data Group </vt:lpstr>
      <vt:lpstr>Ultra-Cold Neutrons (UCN)  (Fermi/Zeldovich)</vt:lpstr>
      <vt:lpstr>Slide 11</vt:lpstr>
      <vt:lpstr>Slide 12</vt:lpstr>
      <vt:lpstr>UCNA SD2 source</vt:lpstr>
      <vt:lpstr>Slide 14</vt:lpstr>
      <vt:lpstr>Slide 15</vt:lpstr>
      <vt:lpstr>Latest Published Results from UCNA </vt:lpstr>
      <vt:lpstr>Latest Results from UCNA</vt:lpstr>
      <vt:lpstr>Impact on Vud</vt:lpstr>
      <vt:lpstr>Slide 19</vt:lpstr>
      <vt:lpstr>P5 (Particle Physics Project Prioritization Panel) Report 6/14</vt:lpstr>
      <vt:lpstr>Slide 21</vt:lpstr>
      <vt:lpstr>Worldwide neutron EDM Searches</vt:lpstr>
      <vt:lpstr> Worldwide neutron EDM Searches </vt:lpstr>
      <vt:lpstr>Comparison of Capabilities for High Sensitivity experiments </vt:lpstr>
      <vt:lpstr>Key Features of SNS nEDM experiment</vt:lpstr>
      <vt:lpstr>nEDM Collaboration</vt:lpstr>
      <vt:lpstr>Status of nEDM @ SNS</vt:lpstr>
      <vt:lpstr>NSF/DOE Review (12/13)</vt:lpstr>
      <vt:lpstr>Path to build experiment</vt:lpstr>
      <vt:lpstr>Funding &amp; Schedule for nEDM</vt:lpstr>
      <vt:lpstr>Very Recently: Alternatives Analysis Completed  </vt:lpstr>
      <vt:lpstr>Slide 32</vt:lpstr>
      <vt:lpstr>Summary </vt:lpstr>
      <vt:lpstr>Extra Slides</vt:lpstr>
      <vt:lpstr>SNS Measurement cycle</vt:lpstr>
      <vt:lpstr>Example of future Neutron EDM Sensitivity</vt:lpstr>
      <vt:lpstr>Uncertainties in Vud</vt:lpstr>
      <vt:lpstr>Depolarization Measurements</vt:lpstr>
      <vt:lpstr>Example of Depol. data  (taken after each 1hr beta decay run)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Memoriam</dc:title>
  <dc:creator>brad</dc:creator>
  <cp:lastModifiedBy>Wotan</cp:lastModifiedBy>
  <cp:revision>580</cp:revision>
  <dcterms:created xsi:type="dcterms:W3CDTF">2006-01-17T20:41:14Z</dcterms:created>
  <dcterms:modified xsi:type="dcterms:W3CDTF">2014-09-26T13:29:45Z</dcterms:modified>
</cp:coreProperties>
</file>